
<file path=[Content_Types].xml><?xml version="1.0" encoding="utf-8"?>
<Types xmlns="http://schemas.openxmlformats.org/package/2006/content-types">
  <Default Extension="png" ContentType="image/png"/>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ctiveX/activeX1.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26"/>
  </p:notesMasterIdLst>
  <p:handoutMasterIdLst>
    <p:handoutMasterId r:id="rId27"/>
  </p:handoutMasterIdLst>
  <p:sldIdLst>
    <p:sldId id="256" r:id="rId2"/>
    <p:sldId id="258" r:id="rId3"/>
    <p:sldId id="294" r:id="rId4"/>
    <p:sldId id="295" r:id="rId5"/>
    <p:sldId id="259" r:id="rId6"/>
    <p:sldId id="301" r:id="rId7"/>
    <p:sldId id="263" r:id="rId8"/>
    <p:sldId id="266" r:id="rId9"/>
    <p:sldId id="268" r:id="rId10"/>
    <p:sldId id="300" r:id="rId11"/>
    <p:sldId id="269" r:id="rId12"/>
    <p:sldId id="270" r:id="rId13"/>
    <p:sldId id="271" r:id="rId14"/>
    <p:sldId id="302" r:id="rId15"/>
    <p:sldId id="303" r:id="rId16"/>
    <p:sldId id="304" r:id="rId17"/>
    <p:sldId id="306" r:id="rId18"/>
    <p:sldId id="274" r:id="rId19"/>
    <p:sldId id="305" r:id="rId20"/>
    <p:sldId id="307" r:id="rId21"/>
    <p:sldId id="308" r:id="rId22"/>
    <p:sldId id="309" r:id="rId23"/>
    <p:sldId id="296" r:id="rId24"/>
    <p:sldId id="257" r:id="rId25"/>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in" initials="R" lastIdx="2" clrIdx="0">
    <p:extLst>
      <p:ext uri="{19B8F6BF-5375-455C-9EA6-DF929625EA0E}">
        <p15:presenceInfo xmlns:p15="http://schemas.microsoft.com/office/powerpoint/2012/main" userId="Rob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635" autoAdjust="0"/>
    <p:restoredTop sz="86391" autoAdjust="0"/>
  </p:normalViewPr>
  <p:slideViewPr>
    <p:cSldViewPr>
      <p:cViewPr varScale="1">
        <p:scale>
          <a:sx n="79" d="100"/>
          <a:sy n="79" d="100"/>
        </p:scale>
        <p:origin x="1398" y="96"/>
      </p:cViewPr>
      <p:guideLst>
        <p:guide orient="horz" pos="2160"/>
        <p:guide pos="2880"/>
      </p:guideLst>
    </p:cSldViewPr>
  </p:slideViewPr>
  <p:outlineViewPr>
    <p:cViewPr>
      <p:scale>
        <a:sx n="33" d="100"/>
        <a:sy n="33" d="100"/>
      </p:scale>
      <p:origin x="0" y="57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activeX1.xml><?xml version="1.0" encoding="utf-8"?>
<ax:ocx xmlns:ax="http://schemas.microsoft.com/office/2006/activeX" xmlns:r="http://schemas.openxmlformats.org/officeDocument/2006/relationships" ax:classid="{D27CDB6E-AE6D-11CF-96B8-444553540000}" ax:persistence="persistStorage" r:id="rId1"/>
</file>

<file path=ppt/drawings/_rels/vmlDrawing1.vml.rels><?xml version="1.0" encoding="UTF-8" standalone="yes"?>
<Relationships xmlns="http://schemas.openxmlformats.org/package/2006/relationships"><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4" tIns="46747" rIns="93494" bIns="46747" rtlCol="0"/>
          <a:lstStyle>
            <a:lvl1pPr algn="l">
              <a:defRPr sz="1200"/>
            </a:lvl1pPr>
          </a:lstStyle>
          <a:p>
            <a:endParaRPr lang="en-US" dirty="0"/>
          </a:p>
        </p:txBody>
      </p:sp>
      <p:sp>
        <p:nvSpPr>
          <p:cNvPr id="3" name="Date Placeholder 2"/>
          <p:cNvSpPr>
            <a:spLocks noGrp="1"/>
          </p:cNvSpPr>
          <p:nvPr>
            <p:ph type="dt" sz="quarter" idx="1"/>
          </p:nvPr>
        </p:nvSpPr>
        <p:spPr>
          <a:xfrm>
            <a:off x="3995217" y="0"/>
            <a:ext cx="3056414" cy="465455"/>
          </a:xfrm>
          <a:prstGeom prst="rect">
            <a:avLst/>
          </a:prstGeom>
        </p:spPr>
        <p:txBody>
          <a:bodyPr vert="horz" lIns="93494" tIns="46747" rIns="93494" bIns="46747" rtlCol="0"/>
          <a:lstStyle>
            <a:lvl1pPr algn="r">
              <a:defRPr sz="1200"/>
            </a:lvl1pPr>
          </a:lstStyle>
          <a:p>
            <a:fld id="{24D6D938-492E-45C0-9F5F-CFE25279B098}" type="datetimeFigureOut">
              <a:rPr lang="en-US" smtClean="0"/>
              <a:t>6/21/2014</a:t>
            </a:fld>
            <a:endParaRPr lang="en-US" dirty="0"/>
          </a:p>
        </p:txBody>
      </p:sp>
      <p:sp>
        <p:nvSpPr>
          <p:cNvPr id="4" name="Footer Placeholder 3"/>
          <p:cNvSpPr>
            <a:spLocks noGrp="1"/>
          </p:cNvSpPr>
          <p:nvPr>
            <p:ph type="ftr" sz="quarter" idx="2"/>
          </p:nvPr>
        </p:nvSpPr>
        <p:spPr>
          <a:xfrm>
            <a:off x="0" y="8842030"/>
            <a:ext cx="3056414" cy="465455"/>
          </a:xfrm>
          <a:prstGeom prst="rect">
            <a:avLst/>
          </a:prstGeom>
        </p:spPr>
        <p:txBody>
          <a:bodyPr vert="horz" lIns="93494" tIns="46747" rIns="93494" bIns="4674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95217" y="8842030"/>
            <a:ext cx="3056414" cy="465455"/>
          </a:xfrm>
          <a:prstGeom prst="rect">
            <a:avLst/>
          </a:prstGeom>
        </p:spPr>
        <p:txBody>
          <a:bodyPr vert="horz" lIns="93494" tIns="46747" rIns="93494" bIns="46747" rtlCol="0" anchor="b"/>
          <a:lstStyle>
            <a:lvl1pPr algn="r">
              <a:defRPr sz="1200"/>
            </a:lvl1pPr>
          </a:lstStyle>
          <a:p>
            <a:fld id="{5B97DFE6-752F-4E6E-AA7F-014740B9C7C6}" type="slidenum">
              <a:rPr lang="en-US" smtClean="0"/>
              <a:t>‹#›</a:t>
            </a:fld>
            <a:endParaRPr lang="en-US" dirty="0"/>
          </a:p>
        </p:txBody>
      </p:sp>
    </p:spTree>
    <p:extLst>
      <p:ext uri="{BB962C8B-B14F-4D97-AF65-F5344CB8AC3E}">
        <p14:creationId xmlns:p14="http://schemas.microsoft.com/office/powerpoint/2010/main" val="12671050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95738" y="0"/>
            <a:ext cx="3055937" cy="466725"/>
          </a:xfrm>
          <a:prstGeom prst="rect">
            <a:avLst/>
          </a:prstGeom>
        </p:spPr>
        <p:txBody>
          <a:bodyPr vert="horz" lIns="91440" tIns="45720" rIns="91440" bIns="45720" rtlCol="0"/>
          <a:lstStyle>
            <a:lvl1pPr algn="r">
              <a:defRPr sz="1200"/>
            </a:lvl1pPr>
          </a:lstStyle>
          <a:p>
            <a:fld id="{C896FF3D-E620-44FF-A111-EA2BF69D89CA}" type="datetimeFigureOut">
              <a:rPr lang="en-US" smtClean="0"/>
              <a:t>6/21/2014</a:t>
            </a:fld>
            <a:endParaRPr lang="en-US"/>
          </a:p>
        </p:txBody>
      </p:sp>
      <p:sp>
        <p:nvSpPr>
          <p:cNvPr id="4" name="Slide Image Placeholder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4850" y="4479925"/>
            <a:ext cx="5643563" cy="36655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559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95738" y="8842375"/>
            <a:ext cx="3055937" cy="466725"/>
          </a:xfrm>
          <a:prstGeom prst="rect">
            <a:avLst/>
          </a:prstGeom>
        </p:spPr>
        <p:txBody>
          <a:bodyPr vert="horz" lIns="91440" tIns="45720" rIns="91440" bIns="45720" rtlCol="0" anchor="b"/>
          <a:lstStyle>
            <a:lvl1pPr algn="r">
              <a:defRPr sz="1200"/>
            </a:lvl1pPr>
          </a:lstStyle>
          <a:p>
            <a:fld id="{25DDFD3E-DFDD-4622-8C82-7FDB7F4BED58}" type="slidenum">
              <a:rPr lang="en-US" smtClean="0"/>
              <a:t>‹#›</a:t>
            </a:fld>
            <a:endParaRPr lang="en-US"/>
          </a:p>
        </p:txBody>
      </p:sp>
    </p:spTree>
    <p:extLst>
      <p:ext uri="{BB962C8B-B14F-4D97-AF65-F5344CB8AC3E}">
        <p14:creationId xmlns:p14="http://schemas.microsoft.com/office/powerpoint/2010/main" val="2469757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DDFD3E-DFDD-4622-8C82-7FDB7F4BED58}" type="slidenum">
              <a:rPr lang="en-US" smtClean="0"/>
              <a:t>2</a:t>
            </a:fld>
            <a:endParaRPr lang="en-US"/>
          </a:p>
        </p:txBody>
      </p:sp>
    </p:spTree>
    <p:extLst>
      <p:ext uri="{BB962C8B-B14F-4D97-AF65-F5344CB8AC3E}">
        <p14:creationId xmlns:p14="http://schemas.microsoft.com/office/powerpoint/2010/main" val="4195748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DDFD3E-DFDD-4622-8C82-7FDB7F4BED58}" type="slidenum">
              <a:rPr lang="en-US" smtClean="0"/>
              <a:t>3</a:t>
            </a:fld>
            <a:endParaRPr lang="en-US"/>
          </a:p>
        </p:txBody>
      </p:sp>
    </p:spTree>
    <p:extLst>
      <p:ext uri="{BB962C8B-B14F-4D97-AF65-F5344CB8AC3E}">
        <p14:creationId xmlns:p14="http://schemas.microsoft.com/office/powerpoint/2010/main" val="18503949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DDFD3E-DFDD-4622-8C82-7FDB7F4BED58}" type="slidenum">
              <a:rPr lang="en-US" smtClean="0"/>
              <a:t>21</a:t>
            </a:fld>
            <a:endParaRPr lang="en-US"/>
          </a:p>
        </p:txBody>
      </p:sp>
    </p:spTree>
    <p:extLst>
      <p:ext uri="{BB962C8B-B14F-4D97-AF65-F5344CB8AC3E}">
        <p14:creationId xmlns:p14="http://schemas.microsoft.com/office/powerpoint/2010/main" val="891734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noProof="1" smtClean="0"/>
              <a:t>Click to edit Master subtitle style</a:t>
            </a:r>
            <a:endParaRPr lang="en-US" dirty="0"/>
          </a:p>
        </p:txBody>
      </p:sp>
      <p:sp>
        <p:nvSpPr>
          <p:cNvPr id="28" name="Date Placeholder 27"/>
          <p:cNvSpPr>
            <a:spLocks noGrp="1"/>
          </p:cNvSpPr>
          <p:nvPr>
            <p:ph type="dt" sz="half" idx="10"/>
          </p:nvPr>
        </p:nvSpPr>
        <p:spPr/>
        <p:txBody>
          <a:bodyPr/>
          <a:lstStyle/>
          <a:p>
            <a:fld id="{DAD8A2E7-5FDE-423E-9820-E237D09EA8D6}" type="datetimeFigureOut">
              <a:rPr lang="en-US" smtClean="0"/>
              <a:t>6/21/2014</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19153E17-4779-4030-9137-533ED93C6142}" type="slidenum">
              <a:rPr lang="en-US" smtClean="0"/>
              <a:t>‹#›</a:t>
            </a:fld>
            <a:endParaRPr lang="en-US" dirty="0"/>
          </a:p>
        </p:txBody>
      </p:sp>
      <p:sp>
        <p:nvSpPr>
          <p:cNvPr id="7" name="Rectangle 6"/>
          <p:cNvSpPr/>
          <p:nvPr/>
        </p:nvSpPr>
        <p:spPr>
          <a:xfrm>
            <a:off x="65313" y="1449303"/>
            <a:ext cx="9006840"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0" name="Rectangle 9"/>
          <p:cNvSpPr/>
          <p:nvPr/>
        </p:nvSpPr>
        <p:spPr>
          <a:xfrm>
            <a:off x="69166" y="1396720"/>
            <a:ext cx="9004494"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1" name="Rectangle 10"/>
          <p:cNvSpPr/>
          <p:nvPr/>
        </p:nvSpPr>
        <p:spPr>
          <a:xfrm>
            <a:off x="71509" y="2976649"/>
            <a:ext cx="9009858"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effectLst>
                  <a:outerShdw blurRad="50800" dist="38100" dir="2700000" algn="tl" rotWithShape="0">
                    <a:prstClr val="black">
                      <a:alpha val="40000"/>
                    </a:prstClr>
                  </a:outerShdw>
                </a:effectLst>
              </a:defRPr>
            </a:lvl1pPr>
          </a:lstStyle>
          <a:p>
            <a:r>
              <a:rPr lang="en-US" noProof="1" smtClean="0"/>
              <a:t>Click to edit Master title style</a:t>
            </a:r>
            <a:endParaRPr lang="en-US" dirty="0"/>
          </a:p>
        </p:txBody>
      </p:sp>
    </p:spTree>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D8A2E7-5FDE-423E-9820-E237D09EA8D6}" type="datetimeFigureOut">
              <a:rPr lang="en-US" smtClean="0"/>
              <a:t>6/21/2014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153E17-4779-4030-9137-533ED93C6142}" type="slidenum">
              <a:rPr lang="en-US" smtClean="0"/>
              <a:t>‹#›</a:t>
            </a:fld>
            <a:endParaRPr lang="en-US" dirty="0"/>
          </a:p>
        </p:txBody>
      </p:sp>
    </p:spTree>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D8A2E7-5FDE-423E-9820-E237D09EA8D6}" type="datetimeFigureOut">
              <a:rPr lang="en-US" smtClean="0"/>
              <a:t>6/21/2014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153E17-4779-4030-9137-533ED93C6142}" type="slidenum">
              <a:rPr lang="en-US" smtClean="0"/>
              <a:t>‹#›</a:t>
            </a:fld>
            <a:endParaRPr lang="en-US" dirty="0"/>
          </a:p>
        </p:txBody>
      </p:sp>
    </p:spTree>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DAD8A2E7-5FDE-423E-9820-E237D09EA8D6}" type="datetimeFigureOut">
              <a:rPr lang="en-US" smtClean="0"/>
              <a:t>6/21/2014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153E17-4779-4030-9137-533ED93C6142}" type="slidenum">
              <a:rPr lang="en-US" smtClean="0"/>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endParaRPr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atin typeface="+mj-lt"/>
                <a:ea typeface="+mj-lt"/>
                <a:cs typeface="+mj-lt"/>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547938"/>
            <a:ext cx="7772400" cy="1338262"/>
          </a:xfrm>
        </p:spPr>
        <p:txBody>
          <a:bodyPr anchor="t" anchorCtr="0"/>
          <a:lstStyle>
            <a:lvl1pPr>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p>
            <a:fld id="{DAD8A2E7-5FDE-423E-9820-E237D09EA8D6}" type="datetimeFigureOut">
              <a:rPr lang="en-US" smtClean="0"/>
              <a:t>6/21/2014</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8307" y="2376830"/>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8" name="Rectangle 7"/>
          <p:cNvSpPr/>
          <p:nvPr/>
        </p:nvSpPr>
        <p:spPr>
          <a:xfrm>
            <a:off x="68307" y="2341475"/>
            <a:ext cx="9004494" cy="4572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9" name="Rectangle 8"/>
          <p:cNvSpPr/>
          <p:nvPr/>
        </p:nvSpPr>
        <p:spPr>
          <a:xfrm>
            <a:off x="68307" y="2468880"/>
            <a:ext cx="9009858"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6" name="Slide Number Placeholder 5"/>
          <p:cNvSpPr>
            <a:spLocks noGrp="1"/>
          </p:cNvSpPr>
          <p:nvPr>
            <p:ph type="sldNum" sz="quarter" idx="12"/>
          </p:nvPr>
        </p:nvSpPr>
        <p:spPr>
          <a:xfrm>
            <a:off x="146304" y="6208776"/>
            <a:ext cx="457200" cy="457200"/>
          </a:xfrm>
        </p:spPr>
        <p:txBody>
          <a:bodyPr/>
          <a:lstStyle/>
          <a:p>
            <a:fld id="{19153E17-4779-4030-9137-533ED93C6142}" type="slidenum">
              <a:rPr lang="en-US" smtClean="0"/>
              <a:t>‹#›</a:t>
            </a:fld>
            <a:endParaRPr lang="en-US" dirty="0"/>
          </a:p>
        </p:txBody>
      </p:sp>
    </p:spTree>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DAD8A2E7-5FDE-423E-9820-E237D09EA8D6}" type="datetimeFigureOut">
              <a:rPr lang="en-US" smtClean="0"/>
              <a:t>6/21/2014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153E17-4779-4030-9137-533ED93C6142}" type="slidenum">
              <a:rPr lang="en-US" smtClean="0"/>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2"/>
          </p:nvPr>
        </p:nvSpPr>
        <p:spPr>
          <a:xfrm>
            <a:off x="4933950" y="1447800"/>
            <a:ext cx="3749040" cy="4572000"/>
          </a:xfr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14400" y="1447800"/>
            <a:ext cx="3733800" cy="762000"/>
          </a:xfrm>
          <a:noFill/>
          <a:ln w="12700" cap="sq" cmpd="sng" algn="ctr">
            <a:noFill/>
            <a:prstDash val="solid"/>
          </a:ln>
        </p:spPr>
        <p:style>
          <a:lnRef idx="2">
            <a:schemeClr val="accent1"/>
          </a:lnRef>
          <a:fillRef idx="1">
            <a:schemeClr val="lt1"/>
          </a:fillRef>
          <a:effectRef idx="0">
            <a:schemeClr val="accent1"/>
          </a:effectRef>
          <a:fontRef idx="minor">
            <a:schemeClr val="dk1"/>
          </a:fontRef>
        </p:style>
        <p:txBody>
          <a:bodyPr lIns="91440" anchor="b" anchorCtr="0">
            <a:noAutofit/>
          </a:bodyPr>
          <a:lstStyle>
            <a:lvl1pPr marL="0" indent="0">
              <a:buNone/>
              <a:defRPr sz="2400" b="1">
                <a:solidFill>
                  <a:schemeClr val="accent1"/>
                </a:solidFill>
                <a:latin typeface="+mj-lt"/>
                <a:ea typeface="+mj-lt"/>
                <a:cs typeface="+mj-l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style>
          <a:lnRef idx="2">
            <a:schemeClr val="accent1"/>
          </a:lnRef>
          <a:fillRef idx="1">
            <a:schemeClr val="lt1"/>
          </a:fillRef>
          <a:effectRef idx="0">
            <a:schemeClr val="accent1"/>
          </a:effectRef>
          <a:fontRef idx="minor">
            <a:schemeClr val="dk1"/>
          </a:fontRef>
        </p:style>
        <p:txBody>
          <a:bodyPr lIns="91440" anchor="b" anchorCtr="0">
            <a:noAutofit/>
          </a:bodyPr>
          <a:lstStyle>
            <a:lvl1pPr marL="0" indent="0">
              <a:buNone/>
              <a:defRPr sz="2400" b="1">
                <a:solidFill>
                  <a:schemeClr val="accent1"/>
                </a:solidFill>
                <a:latin typeface="+mj-lt"/>
                <a:ea typeface="+mj-lt"/>
                <a:cs typeface="+mj-l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7" name="Date Placeholder 6"/>
          <p:cNvSpPr>
            <a:spLocks noGrp="1"/>
          </p:cNvSpPr>
          <p:nvPr>
            <p:ph type="dt" sz="half" idx="10"/>
          </p:nvPr>
        </p:nvSpPr>
        <p:spPr/>
        <p:txBody>
          <a:bodyPr/>
          <a:lstStyle/>
          <a:p>
            <a:fld id="{DAD8A2E7-5FDE-423E-9820-E237D09EA8D6}" type="datetimeFigureOut">
              <a:rPr lang="en-US" smtClean="0"/>
              <a:t>6/21/2014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9153E17-4779-4030-9137-533ED93C6142}" type="slidenum">
              <a:rPr lang="en-US" smtClean="0"/>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AD8A2E7-5FDE-423E-9820-E237D09EA8D6}" type="datetimeFigureOut">
              <a:rPr lang="en-US" smtClean="0"/>
              <a:t>6/21/2014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9153E17-4779-4030-9137-533ED93C6142}" type="slidenum">
              <a:rPr lang="en-US" smtClean="0"/>
              <a:t>‹#›</a:t>
            </a:fld>
            <a:endParaRPr lang="en-US" dirty="0"/>
          </a:p>
        </p:txBody>
      </p:sp>
    </p:spTree>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D8A2E7-5FDE-423E-9820-E237D09EA8D6}" type="datetimeFigureOut">
              <a:rPr lang="en-US" smtClean="0"/>
              <a:t>6/21/2014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9153E17-4779-4030-9137-533ED93C6142}" type="slidenum">
              <a:rPr lang="en-US" smtClean="0"/>
              <a:t>‹#›</a:t>
            </a:fld>
            <a:endParaRPr lang="en-US" dirty="0"/>
          </a:p>
        </p:txBody>
      </p:sp>
    </p:spTree>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lang="en-US" smtClean="0"/>
              <a:t>Click to edit Master title style</a:t>
            </a:r>
            <a:endParaRPr lang="en-US" dirty="0"/>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5" name="Date Placeholder 4"/>
          <p:cNvSpPr>
            <a:spLocks noGrp="1"/>
          </p:cNvSpPr>
          <p:nvPr>
            <p:ph type="dt" sz="half" idx="10"/>
          </p:nvPr>
        </p:nvSpPr>
        <p:spPr/>
        <p:txBody>
          <a:bodyPr/>
          <a:lstStyle/>
          <a:p>
            <a:fld id="{DAD8A2E7-5FDE-423E-9820-E237D09EA8D6}" type="datetimeFigureOut">
              <a:rPr lang="en-US" smtClean="0"/>
              <a:t>6/21/2014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153E17-4779-4030-9137-533ED93C6142}" type="slidenum">
              <a:rPr lang="en-US" smtClean="0"/>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914400" y="5445825"/>
            <a:ext cx="7315200" cy="685800"/>
          </a:xfrm>
        </p:spPr>
        <p:txBody>
          <a:bodyPr/>
          <a:lstStyle>
            <a:lvl1pPr>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4"/>
          <p:cNvSpPr>
            <a:spLocks noGrp="1"/>
          </p:cNvSpPr>
          <p:nvPr>
            <p:ph type="dt" sz="half" idx="10"/>
          </p:nvPr>
        </p:nvSpPr>
        <p:spPr/>
        <p:txBody>
          <a:bodyPr/>
          <a:lstStyle/>
          <a:p>
            <a:fld id="{DAD8A2E7-5FDE-423E-9820-E237D09EA8D6}" type="datetimeFigureOut">
              <a:rPr lang="en-US" smtClean="0"/>
              <a:t>6/21/2014</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19153E17-4779-4030-9137-533ED93C6142}" type="slidenum">
              <a:rPr lang="en-US" smtClean="0"/>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2" name="Rectangle 11"/>
          <p:cNvSpPr/>
          <p:nvPr/>
        </p:nvSpPr>
        <p:spPr>
          <a:xfrm>
            <a:off x="68307" y="4648200"/>
            <a:ext cx="9004494" cy="4572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13" name="Rectangle 12"/>
          <p:cNvSpPr/>
          <p:nvPr/>
        </p:nvSpPr>
        <p:spPr>
          <a:xfrm>
            <a:off x="68307" y="4775605"/>
            <a:ext cx="9009858"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 name="Picture Placeholder 2"/>
          <p:cNvSpPr>
            <a:spLocks noGrp="1"/>
          </p:cNvSpPr>
          <p:nvPr>
            <p:ph type="pic" idx="1"/>
          </p:nvPr>
        </p:nvSpPr>
        <p:spPr>
          <a:xfrm>
            <a:off x="64008" y="73152"/>
            <a:ext cx="9006840" cy="4575048"/>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lang="en-US" dirty="0" smtClean="0"/>
              <a:t>Click icon to add picture</a:t>
            </a:r>
            <a:endParaRPr lang="en-US" dirty="0"/>
          </a:p>
        </p:txBody>
      </p:sp>
    </p:spTree>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lang="en-US" noProof="1" smtClean="0"/>
              <a:t>Click to edit Master title style</a:t>
            </a:r>
            <a:endParaRPr lang="en-US" dirty="0"/>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dirty="0"/>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a:defRPr sz="1400">
                <a:solidFill>
                  <a:schemeClr val="tx2"/>
                </a:solidFill>
              </a:defRPr>
            </a:lvl1pPr>
          </a:lstStyle>
          <a:p>
            <a:fld id="{DAD8A2E7-5FDE-423E-9820-E237D09EA8D6}" type="datetimeFigureOut">
              <a:rPr lang="en-US" smtClean="0"/>
              <a:t>6/21/2014</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a:defRPr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a:defRPr sz="1400">
                <a:solidFill>
                  <a:srgbClr val="FFFFFF"/>
                </a:solidFill>
                <a:latin typeface="+mj-lt"/>
                <a:ea typeface="+mj-lt"/>
                <a:cs typeface="+mj-lt"/>
              </a:defRPr>
            </a:lvl1pPr>
          </a:lstStyle>
          <a:p>
            <a:fld id="{19153E17-4779-4030-9137-533ED93C6142}"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ransition spd="med">
    <p:pull/>
  </p:transition>
  <p:txStyles>
    <p:titleStyle>
      <a:lvl1pPr algn="l" rtl="0" eaLnBrk="1" latinLnBrk="0" hangingPunct="1">
        <a:spcBef>
          <a:spcPct val="0"/>
        </a:spcBef>
        <a:buNone/>
        <a:defRPr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sz="18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tcloud.lib.mnscu.edu/subjects/databases.ph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slide" Target="slide15.xml"/><Relationship Id="rId3" Type="http://schemas.openxmlformats.org/officeDocument/2006/relationships/slide" Target="slide3.xml"/><Relationship Id="rId7" Type="http://schemas.openxmlformats.org/officeDocument/2006/relationships/slide" Target="slide14.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7.xml"/><Relationship Id="rId5" Type="http://schemas.openxmlformats.org/officeDocument/2006/relationships/slide" Target="slide5.xml"/><Relationship Id="rId4" Type="http://schemas.openxmlformats.org/officeDocument/2006/relationships/slide" Target="slide4.xml"/><Relationship Id="rId9" Type="http://schemas.openxmlformats.org/officeDocument/2006/relationships/slide" Target="slide2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control" Target="../activeX/activeX1.xml"/><Relationship Id="rId1" Type="http://schemas.openxmlformats.org/officeDocument/2006/relationships/vmlDrawing" Target="../drawings/vmlDrawing1.vml"/><Relationship Id="rId4" Type="http://schemas.openxmlformats.org/officeDocument/2006/relationships/image" Target="../media/image14.wmf"/></Relationships>
</file>

<file path=ppt/slides/_rels/slide23.xml.rels><?xml version="1.0" encoding="UTF-8" standalone="yes"?>
<Relationships xmlns="http://schemas.openxmlformats.org/package/2006/relationships"><Relationship Id="rId3" Type="http://schemas.openxmlformats.org/officeDocument/2006/relationships/hyperlink" Target="http://search.credoreference.com.libproxy.stcloudstate.edu/content/entry/spnurthres/empirical_research/0" TargetMode="External"/><Relationship Id="rId2" Type="http://schemas.openxmlformats.org/officeDocument/2006/relationships/hyperlink" Target="http://libanswers.library.csupomona.edu/a.php?qid=33985" TargetMode="External"/><Relationship Id="rId1" Type="http://schemas.openxmlformats.org/officeDocument/2006/relationships/slideLayout" Target="../slideLayouts/slideLayout2.xml"/><Relationship Id="rId6" Type="http://schemas.openxmlformats.org/officeDocument/2006/relationships/hyperlink" Target="https://www.youtube.com/watch?v=legYfGC46y4" TargetMode="External"/><Relationship Id="rId5" Type="http://schemas.openxmlformats.org/officeDocument/2006/relationships/hyperlink" Target="http://eric.ed.gov/" TargetMode="External"/><Relationship Id="rId4" Type="http://schemas.openxmlformats.org/officeDocument/2006/relationships/hyperlink" Target="http://www.stcloudstate.edu/hied/documents/DissertationHandbook2014.pdf"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mailto:rlewing@stcloudstate.edu"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stcloudstate.edu/hied/documents/DissertationHandbook2014.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ies.ed.gov/" TargetMode="External"/><Relationship Id="rId2" Type="http://schemas.openxmlformats.org/officeDocument/2006/relationships/hyperlink" Target="http://eric.ed.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eric.ed.gov/"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lrts.stcloudstate.edu/librar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lrts.stcloudstate.edu/library/"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Robin Ewing</a:t>
            </a:r>
          </a:p>
          <a:p>
            <a:r>
              <a:rPr lang="en-US" dirty="0" smtClean="0"/>
              <a:t>St. Cloud State University Library</a:t>
            </a:r>
            <a:endParaRPr lang="en-US" dirty="0"/>
          </a:p>
        </p:txBody>
      </p:sp>
      <p:sp>
        <p:nvSpPr>
          <p:cNvPr id="2" name="Title 1"/>
          <p:cNvSpPr>
            <a:spLocks noGrp="1"/>
          </p:cNvSpPr>
          <p:nvPr>
            <p:ph type="ctrTitle"/>
          </p:nvPr>
        </p:nvSpPr>
        <p:spPr/>
        <p:txBody>
          <a:bodyPr>
            <a:normAutofit/>
          </a:bodyPr>
          <a:lstStyle/>
          <a:p>
            <a:r>
              <a:rPr lang="en-US" dirty="0" smtClean="0"/>
              <a:t>Finding Empirical Research</a:t>
            </a:r>
            <a:br>
              <a:rPr lang="en-US" dirty="0" smtClean="0"/>
            </a:br>
            <a:r>
              <a:rPr lang="en-US" dirty="0" smtClean="0"/>
              <a:t>Articles in ERIC</a:t>
            </a:r>
            <a:endParaRPr lang="en-US" dirty="0"/>
          </a:p>
        </p:txBody>
      </p:sp>
    </p:spTree>
    <p:extLst>
      <p:ext uri="{BB962C8B-B14F-4D97-AF65-F5344CB8AC3E}">
        <p14:creationId xmlns:p14="http://schemas.microsoft.com/office/powerpoint/2010/main" val="1533940675"/>
      </p:ext>
    </p:extLst>
  </p:cSld>
  <p:clrMapOvr>
    <a:masterClrMapping/>
  </p:clrMapOvr>
  <p:transition spd="med">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Databases A-Z</a:t>
            </a:r>
            <a:endParaRPr lang="en-US" dirty="0"/>
          </a:p>
        </p:txBody>
      </p:sp>
      <p:sp>
        <p:nvSpPr>
          <p:cNvPr id="3" name="Content Placeholder 2"/>
          <p:cNvSpPr>
            <a:spLocks noGrp="1"/>
          </p:cNvSpPr>
          <p:nvPr>
            <p:ph sz="quarter" idx="1"/>
          </p:nvPr>
        </p:nvSpPr>
        <p:spPr/>
        <p:txBody>
          <a:bodyPr/>
          <a:lstStyle/>
          <a:p>
            <a:r>
              <a:rPr lang="en-US" dirty="0" smtClean="0"/>
              <a:t>The </a:t>
            </a:r>
            <a:r>
              <a:rPr lang="en-US" dirty="0" smtClean="0">
                <a:hlinkClick r:id="rId2"/>
              </a:rPr>
              <a:t>Databases A-Z</a:t>
            </a:r>
            <a:r>
              <a:rPr lang="en-US" dirty="0" smtClean="0"/>
              <a:t> page lists all of the databases that SCSU provides for students. </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2514601"/>
            <a:ext cx="8229600" cy="3528026"/>
          </a:xfrm>
          <a:prstGeom prst="rect">
            <a:avLst/>
          </a:prstGeom>
        </p:spPr>
      </p:pic>
    </p:spTree>
    <p:extLst>
      <p:ext uri="{BB962C8B-B14F-4D97-AF65-F5344CB8AC3E}">
        <p14:creationId xmlns:p14="http://schemas.microsoft.com/office/powerpoint/2010/main" val="1754521185"/>
      </p:ext>
    </p:extLst>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Select </a:t>
            </a:r>
            <a:r>
              <a:rPr lang="en-US" dirty="0"/>
              <a:t>ERIC from the </a:t>
            </a:r>
            <a:r>
              <a:rPr lang="en-US" dirty="0" smtClean="0"/>
              <a:t>list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1991" y="2590800"/>
            <a:ext cx="8134329" cy="1547734"/>
          </a:xfrm>
          <a:prstGeom prst="rect">
            <a:avLst/>
          </a:prstGeom>
        </p:spPr>
      </p:pic>
    </p:spTree>
    <p:extLst>
      <p:ext uri="{BB962C8B-B14F-4D97-AF65-F5344CB8AC3E}">
        <p14:creationId xmlns:p14="http://schemas.microsoft.com/office/powerpoint/2010/main" val="892264488"/>
      </p:ext>
    </p:extLst>
  </p:cSld>
  <p:clrMapOvr>
    <a:masterClrMapping/>
  </p:clrMapOvr>
  <p:transition spd="med">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Off-campus </a:t>
            </a:r>
            <a:r>
              <a:rPr lang="en-US" dirty="0"/>
              <a:t>users, log in with your </a:t>
            </a:r>
            <a:r>
              <a:rPr lang="en-US" dirty="0" err="1" smtClean="0"/>
              <a:t>StarID</a:t>
            </a:r>
            <a:r>
              <a:rPr lang="en-US" dirty="0" smtClean="0"/>
              <a:t> and </a:t>
            </a:r>
            <a:r>
              <a:rPr lang="en-US" dirty="0"/>
              <a:t>password</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905" y="2181381"/>
            <a:ext cx="8676190" cy="2495238"/>
          </a:xfrm>
          <a:prstGeom prst="rect">
            <a:avLst/>
          </a:prstGeom>
        </p:spPr>
      </p:pic>
    </p:spTree>
    <p:extLst>
      <p:ext uri="{BB962C8B-B14F-4D97-AF65-F5344CB8AC3E}">
        <p14:creationId xmlns:p14="http://schemas.microsoft.com/office/powerpoint/2010/main" val="1378647187"/>
      </p:ext>
    </p:extLst>
  </p:cSld>
  <p:clrMapOvr>
    <a:masterClrMapping/>
  </p:clrMapOvr>
  <p:transition spd="med">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1143000"/>
          </a:xfrm>
        </p:spPr>
        <p:txBody>
          <a:bodyPr>
            <a:normAutofit/>
          </a:bodyPr>
          <a:lstStyle/>
          <a:p>
            <a:r>
              <a:rPr lang="en-US" dirty="0" smtClean="0"/>
              <a:t>ERIC Search Screen</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1411543"/>
            <a:ext cx="7010400" cy="5052347"/>
          </a:xfrm>
          <a:prstGeom prst="rect">
            <a:avLst/>
          </a:prstGeom>
        </p:spPr>
      </p:pic>
    </p:spTree>
    <p:extLst>
      <p:ext uri="{BB962C8B-B14F-4D97-AF65-F5344CB8AC3E}">
        <p14:creationId xmlns:p14="http://schemas.microsoft.com/office/powerpoint/2010/main" val="4287435218"/>
      </p:ext>
    </p:extLst>
  </p:cSld>
  <p:clrMapOvr>
    <a:masterClrMapping/>
  </p:clrMapOvr>
  <p:transition spd="med">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Finding empirical research articles in </a:t>
            </a:r>
            <a:r>
              <a:rPr lang="en-US" dirty="0" smtClean="0"/>
              <a:t>ERIC</a:t>
            </a:r>
            <a:endParaRPr lang="en-US" dirty="0"/>
          </a:p>
        </p:txBody>
      </p:sp>
      <p:sp>
        <p:nvSpPr>
          <p:cNvPr id="3" name="Content Placeholder 2"/>
          <p:cNvSpPr>
            <a:spLocks noGrp="1"/>
          </p:cNvSpPr>
          <p:nvPr>
            <p:ph sz="quarter" idx="1"/>
          </p:nvPr>
        </p:nvSpPr>
        <p:spPr/>
        <p:txBody>
          <a:bodyPr>
            <a:normAutofit/>
          </a:bodyPr>
          <a:lstStyle/>
          <a:p>
            <a:r>
              <a:rPr lang="en-US" dirty="0" smtClean="0"/>
              <a:t>One way to find empirical research articles is to search as you normally do and then examine the article abstracts for words like “a study, an observation, number of participants, survey, questionnaire, or interview.” These terms are frequently used to describe empirical research (Cal Poly Pomona FAQ, 2013).</a:t>
            </a:r>
          </a:p>
          <a:p>
            <a:r>
              <a:rPr lang="en-US" dirty="0" smtClean="0"/>
              <a:t>A better way to find empirical research articles in ERIC is to </a:t>
            </a:r>
            <a:r>
              <a:rPr lang="en-US" i="1" dirty="0" smtClean="0"/>
              <a:t>tell</a:t>
            </a:r>
            <a:r>
              <a:rPr lang="en-US" dirty="0" smtClean="0"/>
              <a:t> the database that’s the type of articles you want to find.</a:t>
            </a:r>
          </a:p>
        </p:txBody>
      </p:sp>
    </p:spTree>
    <p:extLst>
      <p:ext uri="{BB962C8B-B14F-4D97-AF65-F5344CB8AC3E}">
        <p14:creationId xmlns:p14="http://schemas.microsoft.com/office/powerpoint/2010/main" val="4054886069"/>
      </p:ext>
    </p:extLst>
  </p:cSld>
  <p:clrMapOvr>
    <a:masterClrMapping/>
  </p:clrMapOvr>
  <p:transition spd="med">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Tell ERIC to find empirical research articles</a:t>
            </a:r>
          </a:p>
        </p:txBody>
      </p:sp>
      <p:sp>
        <p:nvSpPr>
          <p:cNvPr id="3" name="Content Placeholder 2"/>
          <p:cNvSpPr>
            <a:spLocks noGrp="1"/>
          </p:cNvSpPr>
          <p:nvPr>
            <p:ph sz="quarter" idx="1"/>
          </p:nvPr>
        </p:nvSpPr>
        <p:spPr/>
        <p:txBody>
          <a:bodyPr/>
          <a:lstStyle/>
          <a:p>
            <a:r>
              <a:rPr lang="en-US" dirty="0" smtClean="0">
                <a:hlinkClick r:id="rId2" action="ppaction://hlinksldjump"/>
              </a:rPr>
              <a:t>Access ERIC</a:t>
            </a:r>
            <a:endParaRPr lang="en-US" dirty="0" smtClean="0"/>
          </a:p>
          <a:p>
            <a:r>
              <a:rPr lang="en-US" dirty="0" smtClean="0"/>
              <a:t>Enter your search terms </a:t>
            </a:r>
          </a:p>
          <a:p>
            <a:r>
              <a:rPr lang="en-US" dirty="0" smtClean="0"/>
              <a:t>Limit to peer reviewed articles</a:t>
            </a:r>
          </a:p>
          <a:p>
            <a:r>
              <a:rPr lang="en-US" dirty="0" smtClean="0"/>
              <a:t>Select document type 143 Reports – Research</a:t>
            </a:r>
          </a:p>
          <a:p>
            <a:r>
              <a:rPr lang="en-US" dirty="0" smtClean="0"/>
              <a:t>Click search and start reading!</a:t>
            </a:r>
          </a:p>
          <a:p>
            <a:r>
              <a:rPr lang="en-US" dirty="0" smtClean="0"/>
              <a:t>Example article</a:t>
            </a:r>
          </a:p>
          <a:p>
            <a:endParaRPr lang="en-US" dirty="0"/>
          </a:p>
        </p:txBody>
      </p:sp>
    </p:spTree>
    <p:extLst>
      <p:ext uri="{BB962C8B-B14F-4D97-AF65-F5344CB8AC3E}">
        <p14:creationId xmlns:p14="http://schemas.microsoft.com/office/powerpoint/2010/main" val="315920339"/>
      </p:ext>
    </p:extLst>
  </p:cSld>
  <p:clrMapOvr>
    <a:masterClrMapping/>
  </p:clrMapOvr>
  <p:transition spd="med">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Enter your search terms</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905000"/>
            <a:ext cx="8699383" cy="2890954"/>
          </a:xfrm>
          <a:prstGeom prst="rect">
            <a:avLst/>
          </a:prstGeom>
        </p:spPr>
      </p:pic>
    </p:spTree>
    <p:extLst>
      <p:ext uri="{BB962C8B-B14F-4D97-AF65-F5344CB8AC3E}">
        <p14:creationId xmlns:p14="http://schemas.microsoft.com/office/powerpoint/2010/main" val="562263142"/>
      </p:ext>
    </p:extLst>
  </p:cSld>
  <p:clrMapOvr>
    <a:masterClrMapping/>
  </p:clrMapOvr>
  <p:transition spd="med">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 to peer reviewed articles</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2057400"/>
            <a:ext cx="6682441" cy="3147838"/>
          </a:xfrm>
          <a:prstGeom prst="rect">
            <a:avLst/>
          </a:prstGeom>
        </p:spPr>
      </p:pic>
    </p:spTree>
    <p:extLst>
      <p:ext uri="{BB962C8B-B14F-4D97-AF65-F5344CB8AC3E}">
        <p14:creationId xmlns:p14="http://schemas.microsoft.com/office/powerpoint/2010/main" val="4231284471"/>
      </p:ext>
    </p:extLst>
  </p:cSld>
  <p:clrMapOvr>
    <a:masterClrMapping/>
  </p:clrMapOvr>
  <p:transition spd="med">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 Type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400" y="1524000"/>
            <a:ext cx="5031234" cy="4800600"/>
          </a:xfrm>
          <a:prstGeom prst="rect">
            <a:avLst/>
          </a:prstGeom>
        </p:spPr>
      </p:pic>
    </p:spTree>
    <p:extLst>
      <p:ext uri="{BB962C8B-B14F-4D97-AF65-F5344CB8AC3E}">
        <p14:creationId xmlns:p14="http://schemas.microsoft.com/office/powerpoint/2010/main" val="1030973019"/>
      </p:ext>
    </p:extLst>
  </p:cSld>
  <p:clrMapOvr>
    <a:masterClrMapping/>
  </p:clrMapOvr>
  <p:transition spd="med">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Select document type 143 Reports - Research</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286000"/>
            <a:ext cx="6477001" cy="2590800"/>
          </a:xfrm>
          <a:prstGeom prst="rect">
            <a:avLst/>
          </a:prstGeom>
        </p:spPr>
      </p:pic>
    </p:spTree>
    <p:extLst>
      <p:ext uri="{BB962C8B-B14F-4D97-AF65-F5344CB8AC3E}">
        <p14:creationId xmlns:p14="http://schemas.microsoft.com/office/powerpoint/2010/main" val="3123907515"/>
      </p:ext>
    </p:extLst>
  </p:cSld>
  <p:clrMapOvr>
    <a:masterClrMapping/>
  </p:clrMapOvr>
  <p:transition spd="med">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of Contents*</a:t>
            </a:r>
            <a:endParaRPr lang="en-US" dirty="0"/>
          </a:p>
        </p:txBody>
      </p:sp>
      <p:sp>
        <p:nvSpPr>
          <p:cNvPr id="3" name="Content Placeholder 2"/>
          <p:cNvSpPr>
            <a:spLocks noGrp="1"/>
          </p:cNvSpPr>
          <p:nvPr>
            <p:ph sz="quarter" idx="1"/>
          </p:nvPr>
        </p:nvSpPr>
        <p:spPr/>
        <p:txBody>
          <a:bodyPr/>
          <a:lstStyle/>
          <a:p>
            <a:r>
              <a:rPr lang="en-US" dirty="0" smtClean="0">
                <a:hlinkClick r:id="rId3" action="ppaction://hlinksldjump"/>
              </a:rPr>
              <a:t>What are empirical research articles?</a:t>
            </a:r>
            <a:endParaRPr lang="en-US" dirty="0" smtClean="0"/>
          </a:p>
          <a:p>
            <a:r>
              <a:rPr lang="en-US" dirty="0">
                <a:hlinkClick r:id="rId4" action="ppaction://hlinksldjump"/>
              </a:rPr>
              <a:t>Why do I need to find empirical research articles</a:t>
            </a:r>
            <a:r>
              <a:rPr lang="en-US" dirty="0" smtClean="0">
                <a:hlinkClick r:id="rId4" action="ppaction://hlinksldjump"/>
              </a:rPr>
              <a:t>?</a:t>
            </a:r>
            <a:endParaRPr lang="en-US" dirty="0" smtClean="0"/>
          </a:p>
          <a:p>
            <a:r>
              <a:rPr lang="en-US" dirty="0">
                <a:hlinkClick r:id="rId5" action="ppaction://hlinksldjump"/>
              </a:rPr>
              <a:t>What is ERIC</a:t>
            </a:r>
            <a:r>
              <a:rPr lang="en-US" dirty="0" smtClean="0">
                <a:hlinkClick r:id="rId5" action="ppaction://hlinksldjump"/>
              </a:rPr>
              <a:t>?</a:t>
            </a:r>
            <a:endParaRPr lang="en-US" dirty="0"/>
          </a:p>
          <a:p>
            <a:r>
              <a:rPr lang="en-US" dirty="0" smtClean="0">
                <a:hlinkClick r:id="rId6" action="ppaction://hlinksldjump"/>
              </a:rPr>
              <a:t>How do I access ERIC?</a:t>
            </a:r>
            <a:endParaRPr lang="en-US" dirty="0" smtClean="0"/>
          </a:p>
          <a:p>
            <a:r>
              <a:rPr lang="en-US" dirty="0" smtClean="0">
                <a:hlinkClick r:id="rId7" action="ppaction://hlinksldjump"/>
              </a:rPr>
              <a:t>Finding empirical research articles in ERIC</a:t>
            </a:r>
            <a:endParaRPr lang="en-US" dirty="0" smtClean="0"/>
          </a:p>
          <a:p>
            <a:r>
              <a:rPr lang="en-US" dirty="0" smtClean="0">
                <a:hlinkClick r:id="rId8" action="ppaction://hlinksldjump"/>
              </a:rPr>
              <a:t>Tell ERIC to find empirical research articles</a:t>
            </a:r>
            <a:endParaRPr lang="en-US" dirty="0" smtClean="0"/>
          </a:p>
          <a:p>
            <a:r>
              <a:rPr lang="en-US" dirty="0"/>
              <a:t>Bonus: </a:t>
            </a:r>
            <a:r>
              <a:rPr lang="en-US" dirty="0">
                <a:hlinkClick r:id="rId9" action="ppaction://hlinksldjump"/>
              </a:rPr>
              <a:t>How to r</a:t>
            </a:r>
            <a:r>
              <a:rPr lang="en-US" dirty="0" smtClean="0">
                <a:hlinkClick r:id="rId9" action="ppaction://hlinksldjump"/>
              </a:rPr>
              <a:t>ead </a:t>
            </a:r>
            <a:r>
              <a:rPr lang="en-US" dirty="0">
                <a:hlinkClick r:id="rId9" action="ppaction://hlinksldjump"/>
              </a:rPr>
              <a:t>an </a:t>
            </a:r>
            <a:r>
              <a:rPr lang="en-US" dirty="0" smtClean="0">
                <a:hlinkClick r:id="rId9" action="ppaction://hlinksldjump"/>
              </a:rPr>
              <a:t>empirical research article</a:t>
            </a:r>
            <a:endParaRPr lang="en-US" dirty="0"/>
          </a:p>
        </p:txBody>
      </p:sp>
      <p:sp>
        <p:nvSpPr>
          <p:cNvPr id="4" name="Footer Placeholder 3"/>
          <p:cNvSpPr>
            <a:spLocks noGrp="1"/>
          </p:cNvSpPr>
          <p:nvPr>
            <p:ph type="ftr" sz="quarter" idx="11"/>
          </p:nvPr>
        </p:nvSpPr>
        <p:spPr>
          <a:xfrm>
            <a:off x="914400" y="6172200"/>
            <a:ext cx="5562600" cy="457200"/>
          </a:xfrm>
        </p:spPr>
        <p:txBody>
          <a:bodyPr/>
          <a:lstStyle/>
          <a:p>
            <a:r>
              <a:rPr lang="en-US" sz="1800" b="1" dirty="0" smtClean="0"/>
              <a:t>*Skip to the section you need by clicking the link for </a:t>
            </a:r>
            <a:r>
              <a:rPr lang="en-US" sz="1800" b="1" dirty="0" smtClean="0"/>
              <a:t>it.</a:t>
            </a:r>
            <a:endParaRPr lang="en-US" sz="1800" b="1" dirty="0"/>
          </a:p>
        </p:txBody>
      </p:sp>
    </p:spTree>
    <p:extLst>
      <p:ext uri="{BB962C8B-B14F-4D97-AF65-F5344CB8AC3E}">
        <p14:creationId xmlns:p14="http://schemas.microsoft.com/office/powerpoint/2010/main" val="4179851470"/>
      </p:ext>
    </p:extLst>
  </p:cSld>
  <p:clrMapOvr>
    <a:masterClrMapping/>
  </p:clrMapOvr>
  <p:transition spd="med">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search and start reading!</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1828800"/>
            <a:ext cx="8443316" cy="3656219"/>
          </a:xfrm>
          <a:prstGeom prst="rect">
            <a:avLst/>
          </a:prstGeom>
        </p:spPr>
      </p:pic>
    </p:spTree>
    <p:extLst>
      <p:ext uri="{BB962C8B-B14F-4D97-AF65-F5344CB8AC3E}">
        <p14:creationId xmlns:p14="http://schemas.microsoft.com/office/powerpoint/2010/main" val="2740618286"/>
      </p:ext>
    </p:extLst>
  </p:cSld>
  <p:clrMapOvr>
    <a:masterClrMapping/>
  </p:clrMapOvr>
  <p:transition spd="med">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Article</a:t>
            </a:r>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1548047"/>
            <a:ext cx="8045531" cy="4395553"/>
          </a:xfrm>
          <a:prstGeom prst="rect">
            <a:avLst/>
          </a:prstGeom>
        </p:spPr>
      </p:pic>
    </p:spTree>
    <p:extLst>
      <p:ext uri="{BB962C8B-B14F-4D97-AF65-F5344CB8AC3E}">
        <p14:creationId xmlns:p14="http://schemas.microsoft.com/office/powerpoint/2010/main" val="2946363516"/>
      </p:ext>
    </p:extLst>
  </p:cSld>
  <p:clrMapOvr>
    <a:masterClrMapping/>
  </p:clrMapOvr>
  <p:transition spd="med">
    <p:pull/>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to </a:t>
            </a:r>
            <a:r>
              <a:rPr lang="en-US" dirty="0" smtClean="0"/>
              <a:t>read </a:t>
            </a:r>
            <a:r>
              <a:rPr lang="en-US" dirty="0"/>
              <a:t>an </a:t>
            </a:r>
            <a:r>
              <a:rPr lang="en-US" dirty="0" smtClean="0"/>
              <a:t>empirical research article</a:t>
            </a:r>
            <a:endParaRPr lang="en-US" dirty="0"/>
          </a:p>
        </p:txBody>
      </p:sp>
    </p:spTree>
    <p:controls>
      <mc:AlternateContent xmlns:mc="http://schemas.openxmlformats.org/markup-compatibility/2006">
        <mc:Choice xmlns:v="urn:schemas-microsoft-com:vml" Requires="v">
          <p:control spid="1037" name="ShockwaveFlash1" r:id="rId2" imgW="6172200" imgH="3352680"/>
        </mc:Choice>
        <mc:Fallback>
          <p:control name="ShockwaveFlash1" r:id="rId2" imgW="6172200" imgH="3352680">
            <p:pic>
              <p:nvPicPr>
                <p:cNvPr id="3" name="ShockwaveFlash1"/>
                <p:cNvPicPr>
                  <a:picLocks/>
                </p:cNvPicPr>
                <p:nvPr/>
              </p:nvPicPr>
              <p:blipFill>
                <a:blip r:embed="rId4"/>
                <a:stretch>
                  <a:fillRect/>
                </a:stretch>
              </p:blipFill>
              <p:spPr>
                <a:xfrm>
                  <a:off x="1524000" y="2209800"/>
                  <a:ext cx="6172200" cy="3352800"/>
                </a:xfrm>
                <a:prstGeom prst="rect">
                  <a:avLst/>
                </a:prstGeom>
              </p:spPr>
            </p:pic>
          </p:control>
        </mc:Fallback>
      </mc:AlternateContent>
    </p:controls>
    <p:extLst>
      <p:ext uri="{BB962C8B-B14F-4D97-AF65-F5344CB8AC3E}">
        <p14:creationId xmlns:p14="http://schemas.microsoft.com/office/powerpoint/2010/main" val="64389649"/>
      </p:ext>
    </p:extLst>
  </p:cSld>
  <p:clrMapOvr>
    <a:masterClrMapping/>
  </p:clrMapOvr>
  <p:transition spd="med">
    <p:pull/>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quarter" idx="1"/>
          </p:nvPr>
        </p:nvSpPr>
        <p:spPr/>
        <p:txBody>
          <a:bodyPr>
            <a:normAutofit lnSpcReduction="10000"/>
          </a:bodyPr>
          <a:lstStyle/>
          <a:p>
            <a:r>
              <a:rPr lang="en-US" sz="1800" dirty="0"/>
              <a:t>Cal Poly Pomona University Library. (2013). </a:t>
            </a:r>
            <a:r>
              <a:rPr lang="en-US" sz="1800" i="1" dirty="0"/>
              <a:t>FAQ: My instructor said that I needed to find "Empirical" articles. What should I do?</a:t>
            </a:r>
            <a:r>
              <a:rPr lang="en-US" sz="1800" dirty="0"/>
              <a:t> Retrieved from </a:t>
            </a:r>
            <a:r>
              <a:rPr lang="en-US" sz="1800" dirty="0">
                <a:hlinkClick r:id="rId2"/>
              </a:rPr>
              <a:t>http://libanswers.library.csupomona.edu/a.php?qid=33985</a:t>
            </a:r>
            <a:r>
              <a:rPr lang="en-US" sz="1800" dirty="0"/>
              <a:t> </a:t>
            </a:r>
          </a:p>
          <a:p>
            <a:r>
              <a:rPr lang="en-US" sz="1800" dirty="0" smtClean="0"/>
              <a:t>Empirical </a:t>
            </a:r>
            <a:r>
              <a:rPr lang="en-US" sz="1800" dirty="0"/>
              <a:t>research. (2010). In </a:t>
            </a:r>
            <a:r>
              <a:rPr lang="en-US" sz="1800" i="1" dirty="0"/>
              <a:t>Dictionary of nursing theory and research</a:t>
            </a:r>
            <a:r>
              <a:rPr lang="en-US" sz="1800" dirty="0"/>
              <a:t>. Retrieved from </a:t>
            </a:r>
            <a:r>
              <a:rPr lang="en-US" sz="1800" dirty="0">
                <a:hlinkClick r:id="rId3"/>
              </a:rPr>
              <a:t>http://</a:t>
            </a:r>
            <a:r>
              <a:rPr lang="en-US" sz="1800" dirty="0" smtClean="0">
                <a:hlinkClick r:id="rId3"/>
              </a:rPr>
              <a:t>search.credoreference.com.libproxy.stcloudstate.edu/content/entry/spnurthres/empirical_research/0</a:t>
            </a:r>
            <a:r>
              <a:rPr lang="en-US" sz="1800" dirty="0" smtClean="0"/>
              <a:t> </a:t>
            </a:r>
          </a:p>
          <a:p>
            <a:r>
              <a:rPr lang="en-US" sz="1800" dirty="0" smtClean="0"/>
              <a:t>Higher Education Administration, St. Cloud State University. (2014). </a:t>
            </a:r>
            <a:r>
              <a:rPr lang="en-US" sz="1800" i="1" dirty="0" smtClean="0"/>
              <a:t>Doctoral dissertation manual</a:t>
            </a:r>
            <a:r>
              <a:rPr lang="en-US" sz="1800" dirty="0" smtClean="0"/>
              <a:t>. </a:t>
            </a:r>
            <a:r>
              <a:rPr lang="en-US" sz="1800" dirty="0"/>
              <a:t>Retrieved from </a:t>
            </a:r>
            <a:r>
              <a:rPr lang="en-US" sz="1800" dirty="0">
                <a:hlinkClick r:id="rId4"/>
              </a:rPr>
              <a:t>http://</a:t>
            </a:r>
            <a:r>
              <a:rPr lang="en-US" sz="1800" dirty="0" smtClean="0">
                <a:hlinkClick r:id="rId4"/>
              </a:rPr>
              <a:t>www.stcloudstate.edu/hied/documents/DissertationHandbook2014.pdf</a:t>
            </a:r>
            <a:endParaRPr lang="en-US" sz="1800" dirty="0" smtClean="0"/>
          </a:p>
          <a:p>
            <a:r>
              <a:rPr lang="en-US" sz="1800" dirty="0" smtClean="0"/>
              <a:t>Institute of Education Sciences. </a:t>
            </a:r>
            <a:r>
              <a:rPr lang="en-US" sz="1800" dirty="0"/>
              <a:t>(2014). </a:t>
            </a:r>
            <a:r>
              <a:rPr lang="en-US" sz="1800" i="1" dirty="0" smtClean="0"/>
              <a:t>ERIC</a:t>
            </a:r>
            <a:r>
              <a:rPr lang="en-US" sz="1800" dirty="0" smtClean="0"/>
              <a:t>. Retrieved from </a:t>
            </a:r>
            <a:r>
              <a:rPr lang="en-US" sz="1800" dirty="0">
                <a:hlinkClick r:id="rId5"/>
              </a:rPr>
              <a:t>http://eric.ed.gov</a:t>
            </a:r>
            <a:r>
              <a:rPr lang="en-US" sz="1800" dirty="0" smtClean="0">
                <a:hlinkClick r:id="rId5"/>
              </a:rPr>
              <a:t>/</a:t>
            </a:r>
            <a:endParaRPr lang="en-US" sz="1800" dirty="0" smtClean="0"/>
          </a:p>
          <a:p>
            <a:r>
              <a:rPr lang="en-US" sz="1800" dirty="0" smtClean="0"/>
              <a:t>Morgankenneth12. (2010</a:t>
            </a:r>
            <a:r>
              <a:rPr lang="en-US" sz="1800" dirty="0"/>
              <a:t>, December 26). </a:t>
            </a:r>
            <a:r>
              <a:rPr lang="en-US" sz="1800" i="1" dirty="0"/>
              <a:t>How to </a:t>
            </a:r>
            <a:r>
              <a:rPr lang="en-US" sz="1800" i="1" dirty="0" smtClean="0"/>
              <a:t>read </a:t>
            </a:r>
            <a:r>
              <a:rPr lang="en-US" sz="1800" i="1" dirty="0"/>
              <a:t>an </a:t>
            </a:r>
            <a:r>
              <a:rPr lang="en-US" sz="1800" i="1" dirty="0" smtClean="0"/>
              <a:t>empirical research article</a:t>
            </a:r>
            <a:r>
              <a:rPr lang="en-US" sz="1800" dirty="0"/>
              <a:t> </a:t>
            </a:r>
            <a:r>
              <a:rPr lang="en-US" sz="1800" dirty="0" smtClean="0"/>
              <a:t>[video file]. </a:t>
            </a:r>
            <a:r>
              <a:rPr lang="en-US" sz="1800" dirty="0"/>
              <a:t>Retrieved from </a:t>
            </a:r>
            <a:r>
              <a:rPr lang="en-US" sz="1800" dirty="0">
                <a:hlinkClick r:id="rId6"/>
              </a:rPr>
              <a:t>https://</a:t>
            </a:r>
            <a:r>
              <a:rPr lang="en-US" sz="1800" dirty="0" smtClean="0">
                <a:hlinkClick r:id="rId6"/>
              </a:rPr>
              <a:t>www.youtube.com/watch?v=legYfGC46y4</a:t>
            </a:r>
            <a:r>
              <a:rPr lang="en-US" sz="1800" dirty="0" smtClean="0"/>
              <a:t>  </a:t>
            </a:r>
          </a:p>
          <a:p>
            <a:pPr marL="0" indent="0">
              <a:buNone/>
            </a:pPr>
            <a:endParaRPr lang="en-US" dirty="0"/>
          </a:p>
        </p:txBody>
      </p:sp>
    </p:spTree>
    <p:extLst>
      <p:ext uri="{BB962C8B-B14F-4D97-AF65-F5344CB8AC3E}">
        <p14:creationId xmlns:p14="http://schemas.microsoft.com/office/powerpoint/2010/main" val="689151909"/>
      </p:ext>
    </p:extLst>
  </p:cSld>
  <p:clrMapOvr>
    <a:masterClrMapping/>
  </p:clrMapOvr>
  <p:transition spd="med">
    <p:pull/>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Text Placeholder 2"/>
          <p:cNvSpPr>
            <a:spLocks noGrp="1"/>
          </p:cNvSpPr>
          <p:nvPr>
            <p:ph type="body" idx="1"/>
          </p:nvPr>
        </p:nvSpPr>
        <p:spPr>
          <a:xfrm>
            <a:off x="722313" y="2547938"/>
            <a:ext cx="7772400" cy="3319462"/>
          </a:xfrm>
        </p:spPr>
        <p:txBody>
          <a:bodyPr>
            <a:normAutofit/>
          </a:bodyPr>
          <a:lstStyle/>
          <a:p>
            <a:r>
              <a:rPr lang="en-US" dirty="0" smtClean="0"/>
              <a:t>Please contact:</a:t>
            </a:r>
          </a:p>
          <a:p>
            <a:endParaRPr lang="en-US" dirty="0" smtClean="0"/>
          </a:p>
          <a:p>
            <a:r>
              <a:rPr lang="en-US" dirty="0" smtClean="0"/>
              <a:t>Robin Ewing, School of Education Liaison</a:t>
            </a:r>
          </a:p>
          <a:p>
            <a:r>
              <a:rPr lang="en-US" dirty="0" smtClean="0"/>
              <a:t>St. Cloud State University Library</a:t>
            </a:r>
          </a:p>
          <a:p>
            <a:r>
              <a:rPr lang="en-US" dirty="0" smtClean="0">
                <a:hlinkClick r:id="rId2"/>
              </a:rPr>
              <a:t>rlewing@stcloudstate.edu</a:t>
            </a:r>
            <a:endParaRPr lang="en-US" dirty="0" smtClean="0"/>
          </a:p>
          <a:p>
            <a:r>
              <a:rPr lang="en-US" dirty="0" smtClean="0"/>
              <a:t>(320) 308-2093</a:t>
            </a:r>
          </a:p>
          <a:p>
            <a:endParaRPr lang="en-US" dirty="0"/>
          </a:p>
        </p:txBody>
      </p:sp>
    </p:spTree>
    <p:extLst>
      <p:ext uri="{BB962C8B-B14F-4D97-AF65-F5344CB8AC3E}">
        <p14:creationId xmlns:p14="http://schemas.microsoft.com/office/powerpoint/2010/main" val="194517956"/>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empirical research articles?</a:t>
            </a:r>
            <a:endParaRPr lang="en-US" dirty="0"/>
          </a:p>
        </p:txBody>
      </p:sp>
      <p:sp>
        <p:nvSpPr>
          <p:cNvPr id="3" name="Content Placeholder 2"/>
          <p:cNvSpPr>
            <a:spLocks noGrp="1"/>
          </p:cNvSpPr>
          <p:nvPr>
            <p:ph sz="quarter" idx="1"/>
          </p:nvPr>
        </p:nvSpPr>
        <p:spPr/>
        <p:txBody>
          <a:bodyPr/>
          <a:lstStyle/>
          <a:p>
            <a:r>
              <a:rPr lang="en-US" dirty="0"/>
              <a:t>Empirical research articles report on “any scientific study (qualitative or quantitative) in which some sort of evidence is obtained through methods that rely on the senses (i.e., direct or indirect observation)” (Empirical Research, 2010). </a:t>
            </a:r>
          </a:p>
          <a:p>
            <a:endParaRPr lang="en-US" dirty="0"/>
          </a:p>
        </p:txBody>
      </p:sp>
    </p:spTree>
    <p:extLst>
      <p:ext uri="{BB962C8B-B14F-4D97-AF65-F5344CB8AC3E}">
        <p14:creationId xmlns:p14="http://schemas.microsoft.com/office/powerpoint/2010/main" val="3507623228"/>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do I need to find empirical research articles?</a:t>
            </a:r>
            <a:endParaRPr lang="en-US" dirty="0"/>
          </a:p>
        </p:txBody>
      </p:sp>
      <p:sp>
        <p:nvSpPr>
          <p:cNvPr id="3" name="Content Placeholder 2"/>
          <p:cNvSpPr>
            <a:spLocks noGrp="1"/>
          </p:cNvSpPr>
          <p:nvPr>
            <p:ph sz="quarter" idx="1"/>
          </p:nvPr>
        </p:nvSpPr>
        <p:spPr/>
        <p:txBody>
          <a:bodyPr>
            <a:normAutofit/>
          </a:bodyPr>
          <a:lstStyle/>
          <a:p>
            <a:r>
              <a:rPr lang="en-US" dirty="0" smtClean="0"/>
              <a:t>The </a:t>
            </a:r>
            <a:r>
              <a:rPr lang="en-US" dirty="0" smtClean="0">
                <a:hlinkClick r:id="rId2"/>
              </a:rPr>
              <a:t>Doctoral Dissertation Handbook for Higher Education Administration</a:t>
            </a:r>
            <a:r>
              <a:rPr lang="en-US" dirty="0" smtClean="0"/>
              <a:t> states, “It </a:t>
            </a:r>
            <a:r>
              <a:rPr lang="en-US" dirty="0"/>
              <a:t>is particularly important that the literature review is built primarily around literature </a:t>
            </a:r>
            <a:r>
              <a:rPr lang="en-US" dirty="0" smtClean="0"/>
              <a:t>that </a:t>
            </a:r>
            <a:r>
              <a:rPr lang="en-US" dirty="0"/>
              <a:t>reports the results of empirical studies, although it is also important to refer to </a:t>
            </a:r>
            <a:r>
              <a:rPr lang="en-US" dirty="0" smtClean="0"/>
              <a:t>foundational </a:t>
            </a:r>
            <a:r>
              <a:rPr lang="en-US" dirty="0"/>
              <a:t>and conceptual pieces about the </a:t>
            </a:r>
            <a:r>
              <a:rPr lang="en-US" dirty="0" smtClean="0"/>
              <a:t>topic” (2014, p. 46).</a:t>
            </a:r>
          </a:p>
          <a:p>
            <a:r>
              <a:rPr lang="en-US" dirty="0" smtClean="0"/>
              <a:t>Other School of Education graduate programs have similar requirements.</a:t>
            </a:r>
            <a:endParaRPr lang="en-US" dirty="0"/>
          </a:p>
        </p:txBody>
      </p:sp>
    </p:spTree>
    <p:extLst>
      <p:ext uri="{BB962C8B-B14F-4D97-AF65-F5344CB8AC3E}">
        <p14:creationId xmlns:p14="http://schemas.microsoft.com/office/powerpoint/2010/main" val="1251703197"/>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ERIC?</a:t>
            </a:r>
            <a:endParaRPr lang="en-US" dirty="0"/>
          </a:p>
        </p:txBody>
      </p:sp>
      <p:sp>
        <p:nvSpPr>
          <p:cNvPr id="3" name="Content Placeholder 2"/>
          <p:cNvSpPr>
            <a:spLocks noGrp="1"/>
          </p:cNvSpPr>
          <p:nvPr>
            <p:ph sz="quarter" idx="1"/>
          </p:nvPr>
        </p:nvSpPr>
        <p:spPr/>
        <p:txBody>
          <a:bodyPr/>
          <a:lstStyle/>
          <a:p>
            <a:r>
              <a:rPr lang="en-US" dirty="0"/>
              <a:t>The </a:t>
            </a:r>
            <a:r>
              <a:rPr lang="en-US" dirty="0">
                <a:hlinkClick r:id="rId2"/>
              </a:rPr>
              <a:t>Education Resources Information Center</a:t>
            </a:r>
            <a:r>
              <a:rPr lang="en-US" dirty="0"/>
              <a:t>, better known as ERIC, is the primary database supporting research in all areas of education, including psychology, administration, and library science. The content in ERIC is compiled by the </a:t>
            </a:r>
            <a:r>
              <a:rPr lang="en-US" dirty="0">
                <a:hlinkClick r:id="rId3"/>
              </a:rPr>
              <a:t>Institute of Education Sciences</a:t>
            </a:r>
            <a:r>
              <a:rPr lang="en-US" dirty="0"/>
              <a:t> (IES) of the U.S. Department of Education</a:t>
            </a:r>
            <a:r>
              <a:rPr lang="en-US" dirty="0" smtClean="0"/>
              <a:t>. While not the only resource for research articles on education topics, ERIC is </a:t>
            </a:r>
            <a:r>
              <a:rPr lang="en-US" i="1" dirty="0" smtClean="0"/>
              <a:t>the</a:t>
            </a:r>
            <a:r>
              <a:rPr lang="en-US" dirty="0" smtClean="0"/>
              <a:t> place to start.</a:t>
            </a:r>
            <a:endParaRPr lang="en-US" dirty="0"/>
          </a:p>
        </p:txBody>
      </p:sp>
    </p:spTree>
    <p:extLst>
      <p:ext uri="{BB962C8B-B14F-4D97-AF65-F5344CB8AC3E}">
        <p14:creationId xmlns:p14="http://schemas.microsoft.com/office/powerpoint/2010/main" val="1768744650"/>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ERIC?</a:t>
            </a:r>
            <a:endParaRPr lang="en-US" dirty="0"/>
          </a:p>
        </p:txBody>
      </p:sp>
      <p:sp>
        <p:nvSpPr>
          <p:cNvPr id="3" name="Content Placeholder 2"/>
          <p:cNvSpPr>
            <a:spLocks noGrp="1"/>
          </p:cNvSpPr>
          <p:nvPr>
            <p:ph sz="quarter" idx="1"/>
          </p:nvPr>
        </p:nvSpPr>
        <p:spPr/>
        <p:txBody>
          <a:bodyPr/>
          <a:lstStyle/>
          <a:p>
            <a:r>
              <a:rPr lang="en-US" dirty="0"/>
              <a:t>While you can access ERIC online at </a:t>
            </a:r>
            <a:r>
              <a:rPr lang="en-US" u="sng" dirty="0">
                <a:hlinkClick r:id="rId2"/>
              </a:rPr>
              <a:t>http://www.eric.ed.gov/</a:t>
            </a:r>
            <a:r>
              <a:rPr lang="en-US" dirty="0"/>
              <a:t>, the </a:t>
            </a:r>
            <a:r>
              <a:rPr lang="en-US" dirty="0" smtClean="0"/>
              <a:t>SCSU </a:t>
            </a:r>
            <a:r>
              <a:rPr lang="en-US" dirty="0"/>
              <a:t>library provides access to ERIC through ProQuest. We pay for this version because it gives researchers (That’s you!) better access to information and includes </a:t>
            </a:r>
            <a:r>
              <a:rPr lang="en-US" dirty="0" err="1"/>
              <a:t>FindIt</a:t>
            </a:r>
            <a:r>
              <a:rPr lang="en-US" dirty="0"/>
              <a:t>, our tool for helping you find the full-text of articles.</a:t>
            </a:r>
          </a:p>
        </p:txBody>
      </p:sp>
    </p:spTree>
    <p:extLst>
      <p:ext uri="{BB962C8B-B14F-4D97-AF65-F5344CB8AC3E}">
        <p14:creationId xmlns:p14="http://schemas.microsoft.com/office/powerpoint/2010/main" val="2883897936"/>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access ERIC?</a:t>
            </a:r>
            <a:endParaRPr lang="en-US" dirty="0"/>
          </a:p>
        </p:txBody>
      </p:sp>
      <p:sp>
        <p:nvSpPr>
          <p:cNvPr id="3" name="Content Placeholder 2"/>
          <p:cNvSpPr>
            <a:spLocks noGrp="1"/>
          </p:cNvSpPr>
          <p:nvPr>
            <p:ph sz="quarter" idx="1"/>
          </p:nvPr>
        </p:nvSpPr>
        <p:spPr/>
        <p:txBody>
          <a:bodyPr/>
          <a:lstStyle/>
          <a:p>
            <a:r>
              <a:rPr lang="en-US" dirty="0" smtClean="0"/>
              <a:t>Go to the SCSU Library’s homepage at </a:t>
            </a:r>
            <a:r>
              <a:rPr lang="en-US" dirty="0">
                <a:hlinkClick r:id="rId2"/>
              </a:rPr>
              <a:t>http://lrts.stcloudstate.edu/library</a:t>
            </a:r>
            <a:r>
              <a:rPr lang="en-US" dirty="0" smtClean="0">
                <a:hlinkClick r:id="rId2"/>
              </a:rPr>
              <a:t>/</a:t>
            </a:r>
            <a:endParaRPr lang="en-US" dirty="0" smtClean="0"/>
          </a:p>
          <a:p>
            <a:r>
              <a:rPr lang="en-US" dirty="0" smtClean="0"/>
              <a:t>Select the Databases A-Z link</a:t>
            </a:r>
          </a:p>
          <a:p>
            <a:r>
              <a:rPr lang="en-US" dirty="0" smtClean="0"/>
              <a:t>Select ERIC from the list</a:t>
            </a:r>
          </a:p>
          <a:p>
            <a:r>
              <a:rPr lang="en-US" dirty="0" smtClean="0"/>
              <a:t>If you are off-campus, you will be asked to log in with your </a:t>
            </a:r>
            <a:r>
              <a:rPr lang="en-US" dirty="0" err="1" smtClean="0"/>
              <a:t>StarID</a:t>
            </a:r>
            <a:r>
              <a:rPr lang="en-US" dirty="0" smtClean="0"/>
              <a:t> and password</a:t>
            </a:r>
          </a:p>
          <a:p>
            <a:r>
              <a:rPr lang="en-US" dirty="0" smtClean="0"/>
              <a:t>You are now ready to search in ERIC</a:t>
            </a:r>
          </a:p>
          <a:p>
            <a:pPr marL="514350" indent="-514350">
              <a:buFont typeface="+mj-lt"/>
              <a:buAutoNum type="arabicPeriod"/>
            </a:pPr>
            <a:endParaRPr lang="en-US" dirty="0"/>
          </a:p>
        </p:txBody>
      </p:sp>
    </p:spTree>
    <p:extLst>
      <p:ext uri="{BB962C8B-B14F-4D97-AF65-F5344CB8AC3E}">
        <p14:creationId xmlns:p14="http://schemas.microsoft.com/office/powerpoint/2010/main" val="3557936552"/>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r>
              <a:rPr lang="en-US" dirty="0" smtClean="0"/>
              <a:t>Go </a:t>
            </a:r>
            <a:r>
              <a:rPr lang="en-US" dirty="0"/>
              <a:t>to the SCSU Library’s homepage at </a:t>
            </a:r>
            <a:r>
              <a:rPr lang="en-US" dirty="0">
                <a:hlinkClick r:id="rId2"/>
              </a:rPr>
              <a:t>http://lrts.stcloudstate.edu/library/</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362" y="1768158"/>
            <a:ext cx="8698048" cy="3946842"/>
          </a:xfrm>
          <a:prstGeom prst="rect">
            <a:avLst/>
          </a:prstGeom>
        </p:spPr>
      </p:pic>
    </p:spTree>
    <p:extLst>
      <p:ext uri="{BB962C8B-B14F-4D97-AF65-F5344CB8AC3E}">
        <p14:creationId xmlns:p14="http://schemas.microsoft.com/office/powerpoint/2010/main" val="1964472116"/>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Select the Databases A-Z link</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571" y="2038524"/>
            <a:ext cx="6942857" cy="2780952"/>
          </a:xfrm>
          <a:prstGeom prst="rect">
            <a:avLst/>
          </a:prstGeom>
        </p:spPr>
      </p:pic>
    </p:spTree>
    <p:extLst>
      <p:ext uri="{BB962C8B-B14F-4D97-AF65-F5344CB8AC3E}">
        <p14:creationId xmlns:p14="http://schemas.microsoft.com/office/powerpoint/2010/main" val="2702142554"/>
      </p:ext>
    </p:extLst>
  </p:cSld>
  <p:clrMapOvr>
    <a:masterClrMapping/>
  </p:clrMapOvr>
  <p:transition spd="med">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6">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Module">
      <a:maj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楷体_GB2312"/>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110000" t="250000" r="110000" b="40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110000" t="250000" r="110000" b="40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Theme6</Template>
  <TotalTime>881</TotalTime>
  <Words>662</Words>
  <Application>Microsoft Office PowerPoint</Application>
  <PresentationFormat>On-screen Show (4:3)</PresentationFormat>
  <Paragraphs>67</Paragraphs>
  <Slides>24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Calibri</vt:lpstr>
      <vt:lpstr>Corbel</vt:lpstr>
      <vt:lpstr>Wingdings 2</vt:lpstr>
      <vt:lpstr>Theme6</vt:lpstr>
      <vt:lpstr>Finding Empirical Research Articles in ERIC</vt:lpstr>
      <vt:lpstr>Table of Contents*</vt:lpstr>
      <vt:lpstr>What are empirical research articles?</vt:lpstr>
      <vt:lpstr>Why do I need to find empirical research articles?</vt:lpstr>
      <vt:lpstr>What is ERIC?</vt:lpstr>
      <vt:lpstr>What is ERIC?</vt:lpstr>
      <vt:lpstr>How do I access ERIC?</vt:lpstr>
      <vt:lpstr>Go to the SCSU Library’s homepage at http://lrts.stcloudstate.edu/library/</vt:lpstr>
      <vt:lpstr>Select the Databases A-Z link</vt:lpstr>
      <vt:lpstr>Databases A-Z</vt:lpstr>
      <vt:lpstr>Select ERIC from the list</vt:lpstr>
      <vt:lpstr>Off-campus users, log in with your StarID and password</vt:lpstr>
      <vt:lpstr>ERIC Search Screen</vt:lpstr>
      <vt:lpstr>Finding empirical research articles in ERIC</vt:lpstr>
      <vt:lpstr>Tell ERIC to find empirical research articles</vt:lpstr>
      <vt:lpstr>Enter your search terms</vt:lpstr>
      <vt:lpstr>Limit to peer reviewed articles</vt:lpstr>
      <vt:lpstr>Document Type</vt:lpstr>
      <vt:lpstr>Select document type 143 Reports - Research</vt:lpstr>
      <vt:lpstr>Click search and start reading!</vt:lpstr>
      <vt:lpstr>Example Article</vt:lpstr>
      <vt:lpstr>How to read an empirical research article</vt:lpstr>
      <vt:lpstr>References</vt:lpstr>
      <vt:lpstr>Questions?</vt:lpstr>
    </vt:vector>
  </TitlesOfParts>
  <Company>St. Cloud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Your ERIC Search: Descriptors</dc:title>
  <dc:creator>rlewing</dc:creator>
  <cp:lastModifiedBy>Robin</cp:lastModifiedBy>
  <cp:revision>82</cp:revision>
  <cp:lastPrinted>2014-06-19T22:22:51Z</cp:lastPrinted>
  <dcterms:created xsi:type="dcterms:W3CDTF">2012-07-24T17:29:42Z</dcterms:created>
  <dcterms:modified xsi:type="dcterms:W3CDTF">2014-06-21T17:47:19Z</dcterms:modified>
</cp:coreProperties>
</file>