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21"/>
  </p:notesMasterIdLst>
  <p:handoutMasterIdLst>
    <p:handoutMasterId r:id="rId22"/>
  </p:handoutMasterIdLst>
  <p:sldIdLst>
    <p:sldId id="256" r:id="rId2"/>
    <p:sldId id="258" r:id="rId3"/>
    <p:sldId id="294" r:id="rId4"/>
    <p:sldId id="295" r:id="rId5"/>
    <p:sldId id="297" r:id="rId6"/>
    <p:sldId id="298" r:id="rId7"/>
    <p:sldId id="299" r:id="rId8"/>
    <p:sldId id="300" r:id="rId9"/>
    <p:sldId id="301" r:id="rId10"/>
    <p:sldId id="302" r:id="rId11"/>
    <p:sldId id="303" r:id="rId12"/>
    <p:sldId id="261" r:id="rId13"/>
    <p:sldId id="273" r:id="rId14"/>
    <p:sldId id="274" r:id="rId15"/>
    <p:sldId id="304" r:id="rId16"/>
    <p:sldId id="305" r:id="rId17"/>
    <p:sldId id="306" r:id="rId18"/>
    <p:sldId id="307" r:id="rId19"/>
    <p:sldId id="257" r:id="rId2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86391" autoAdjust="0"/>
  </p:normalViewPr>
  <p:slideViewPr>
    <p:cSldViewPr>
      <p:cViewPr varScale="1">
        <p:scale>
          <a:sx n="79" d="100"/>
          <a:sy n="79" d="100"/>
        </p:scale>
        <p:origin x="1206" y="96"/>
      </p:cViewPr>
      <p:guideLst>
        <p:guide orient="horz" pos="2160"/>
        <p:guide pos="2880"/>
      </p:guideLst>
    </p:cSldViewPr>
  </p:slideViewPr>
  <p:outlineViewPr>
    <p:cViewPr>
      <p:scale>
        <a:sx n="33" d="100"/>
        <a:sy n="33" d="100"/>
      </p:scale>
      <p:origin x="0" y="5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dirty="0"/>
          </a:p>
        </p:txBody>
      </p:sp>
      <p:sp>
        <p:nvSpPr>
          <p:cNvPr id="3" name="Date Placeholder 2"/>
          <p:cNvSpPr>
            <a:spLocks noGrp="1"/>
          </p:cNvSpPr>
          <p:nvPr>
            <p:ph type="dt" sz="quarter" idx="1"/>
          </p:nvPr>
        </p:nvSpPr>
        <p:spPr>
          <a:xfrm>
            <a:off x="3995217" y="0"/>
            <a:ext cx="3056414" cy="465455"/>
          </a:xfrm>
          <a:prstGeom prst="rect">
            <a:avLst/>
          </a:prstGeom>
        </p:spPr>
        <p:txBody>
          <a:bodyPr vert="horz" lIns="93494" tIns="46747" rIns="93494" bIns="46747" rtlCol="0"/>
          <a:lstStyle>
            <a:lvl1pPr algn="r">
              <a:defRPr sz="1200"/>
            </a:lvl1pPr>
          </a:lstStyle>
          <a:p>
            <a:fld id="{24D6D938-492E-45C0-9F5F-CFE25279B098}" type="datetimeFigureOut">
              <a:rPr lang="en-US" smtClean="0"/>
              <a:t>6/21/2014</a:t>
            </a:fld>
            <a:endParaRPr lang="en-US" dirty="0"/>
          </a:p>
        </p:txBody>
      </p:sp>
      <p:sp>
        <p:nvSpPr>
          <p:cNvPr id="4" name="Footer Placeholder 3"/>
          <p:cNvSpPr>
            <a:spLocks noGrp="1"/>
          </p:cNvSpPr>
          <p:nvPr>
            <p:ph type="ftr" sz="quarter" idx="2"/>
          </p:nvPr>
        </p:nvSpPr>
        <p:spPr>
          <a:xfrm>
            <a:off x="0" y="8842030"/>
            <a:ext cx="3056414" cy="465455"/>
          </a:xfrm>
          <a:prstGeom prst="rect">
            <a:avLst/>
          </a:prstGeom>
        </p:spPr>
        <p:txBody>
          <a:bodyPr vert="horz" lIns="93494" tIns="46747" rIns="93494" bIns="4674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94" tIns="46747" rIns="93494" bIns="46747" rtlCol="0" anchor="b"/>
          <a:lstStyle>
            <a:lvl1pPr algn="r">
              <a:defRPr sz="1200"/>
            </a:lvl1pPr>
          </a:lstStyle>
          <a:p>
            <a:fld id="{5B97DFE6-752F-4E6E-AA7F-014740B9C7C6}" type="slidenum">
              <a:rPr lang="en-US" smtClean="0"/>
              <a:t>‹#›</a:t>
            </a:fld>
            <a:endParaRPr lang="en-US" dirty="0"/>
          </a:p>
        </p:txBody>
      </p:sp>
    </p:spTree>
    <p:extLst>
      <p:ext uri="{BB962C8B-B14F-4D97-AF65-F5344CB8AC3E}">
        <p14:creationId xmlns:p14="http://schemas.microsoft.com/office/powerpoint/2010/main" val="1267105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7366A61F-2F79-4971-9998-FC536B53FDB3}" type="datetimeFigureOut">
              <a:rPr lang="en-US" smtClean="0"/>
              <a:t>6/21/2014</a:t>
            </a:fld>
            <a:endParaRPr lang="en-US" dirty="0"/>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1687AC0E-C210-4C18-B95F-90E3B202A732}" type="slidenum">
              <a:rPr lang="en-US" smtClean="0"/>
              <a:t>‹#›</a:t>
            </a:fld>
            <a:endParaRPr lang="en-US" dirty="0"/>
          </a:p>
        </p:txBody>
      </p:sp>
    </p:spTree>
    <p:extLst>
      <p:ext uri="{BB962C8B-B14F-4D97-AF65-F5344CB8AC3E}">
        <p14:creationId xmlns:p14="http://schemas.microsoft.com/office/powerpoint/2010/main" val="3501854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7AC0E-C210-4C18-B95F-90E3B202A732}" type="slidenum">
              <a:rPr lang="en-US" smtClean="0"/>
              <a:t>2</a:t>
            </a:fld>
            <a:endParaRPr lang="en-US" dirty="0"/>
          </a:p>
        </p:txBody>
      </p:sp>
    </p:spTree>
    <p:extLst>
      <p:ext uri="{BB962C8B-B14F-4D97-AF65-F5344CB8AC3E}">
        <p14:creationId xmlns:p14="http://schemas.microsoft.com/office/powerpoint/2010/main" val="2973201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noProof="1" smtClean="0"/>
              <a:t>Click to edit Master subtitle style</a:t>
            </a:r>
            <a:endParaRPr lang="en-US" dirty="0"/>
          </a:p>
        </p:txBody>
      </p:sp>
      <p:sp>
        <p:nvSpPr>
          <p:cNvPr id="28" name="Date Placeholder 27"/>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9153E17-4779-4030-9137-533ED93C6142}" type="slidenum">
              <a:rPr lang="en-US" smtClean="0"/>
              <a:t>‹#›</a:t>
            </a:fld>
            <a:endParaRPr lang="en-US" dirty="0"/>
          </a:p>
        </p:txBody>
      </p:sp>
      <p:sp>
        <p:nvSpPr>
          <p:cNvPr id="7" name="Rectangle 6"/>
          <p:cNvSpPr/>
          <p:nvPr/>
        </p:nvSpPr>
        <p:spPr>
          <a:xfrm>
            <a:off x="65313" y="1449303"/>
            <a:ext cx="9006840"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69166" y="1396720"/>
            <a:ext cx="9004494"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Rectangle 10"/>
          <p:cNvSpPr/>
          <p:nvPr/>
        </p:nvSpPr>
        <p:spPr>
          <a:xfrm>
            <a:off x="71509" y="2976649"/>
            <a:ext cx="9009858"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effectLst>
                  <a:outerShdw blurRad="50800" dist="38100" dir="2700000" algn="tl" rotWithShape="0">
                    <a:prstClr val="black">
                      <a:alpha val="40000"/>
                    </a:prstClr>
                  </a:outerShdw>
                </a:effectLst>
              </a:defRPr>
            </a:lvl1pPr>
          </a:lstStyle>
          <a:p>
            <a:r>
              <a:rPr lang="en-US" noProof="1"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153E17-4779-4030-9137-533ED93C6142}" type="slidenum">
              <a:rPr lang="en-US" smtClean="0"/>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atin typeface="+mj-lt"/>
                <a:ea typeface="+mj-lt"/>
                <a:cs typeface="+mj-l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547938"/>
            <a:ext cx="7772400" cy="1338262"/>
          </a:xfrm>
        </p:spPr>
        <p:txBody>
          <a:bodyPr anchor="t" anchorCtr="0"/>
          <a:lstStyle>
            <a:lvl1pPr>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8307" y="2376830"/>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68307" y="2341475"/>
            <a:ext cx="9004494" cy="4572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Rectangle 8"/>
          <p:cNvSpPr/>
          <p:nvPr/>
        </p:nvSpPr>
        <p:spPr>
          <a:xfrm>
            <a:off x="68307" y="2468880"/>
            <a:ext cx="9009858"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6" name="Slide Number Placeholder 5"/>
          <p:cNvSpPr>
            <a:spLocks noGrp="1"/>
          </p:cNvSpPr>
          <p:nvPr>
            <p:ph type="sldNum" sz="quarter" idx="12"/>
          </p:nvPr>
        </p:nvSpPr>
        <p:spPr>
          <a:xfrm>
            <a:off x="146304" y="6208776"/>
            <a:ext cx="457200" cy="457200"/>
          </a:xfrm>
        </p:spPr>
        <p:txBody>
          <a:bodyPr/>
          <a:lstStyle/>
          <a:p>
            <a:fld id="{19153E17-4779-4030-9137-533ED93C614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153E17-4779-4030-9137-533ED93C6142}" type="slidenum">
              <a:rPr lang="en-US" smtClean="0"/>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933950" y="1447800"/>
            <a:ext cx="3749040" cy="45720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14400" y="1447800"/>
            <a:ext cx="3733800" cy="762000"/>
          </a:xfrm>
          <a:noFill/>
          <a:ln w="12700" cap="sq" cmpd="sng" algn="ctr">
            <a:noFill/>
            <a:prstDash val="solid"/>
          </a:ln>
        </p:spPr>
        <p:style>
          <a:lnRef idx="2">
            <a:schemeClr val="accent1"/>
          </a:lnRef>
          <a:fillRef idx="1">
            <a:schemeClr val="lt1"/>
          </a:fillRef>
          <a:effectRef idx="0">
            <a:schemeClr val="accent1"/>
          </a:effectRef>
          <a:fontRef idx="minor">
            <a:schemeClr val="dk1"/>
          </a:fontRef>
        </p:style>
        <p:txBody>
          <a:bodyPr lIns="91440" anchor="b" anchorCtr="0">
            <a:noAutofit/>
          </a:bodyPr>
          <a:lstStyle>
            <a:lvl1pPr marL="0" indent="0">
              <a:buNone/>
              <a:defRPr sz="2400" b="1">
                <a:solidFill>
                  <a:schemeClr val="accent1"/>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style>
          <a:lnRef idx="2">
            <a:schemeClr val="accent1"/>
          </a:lnRef>
          <a:fillRef idx="1">
            <a:schemeClr val="lt1"/>
          </a:fillRef>
          <a:effectRef idx="0">
            <a:schemeClr val="accent1"/>
          </a:effectRef>
          <a:fontRef idx="minor">
            <a:schemeClr val="dk1"/>
          </a:fontRef>
        </p:style>
        <p:txBody>
          <a:bodyPr lIns="91440" anchor="b" anchorCtr="0">
            <a:noAutofit/>
          </a:bodyPr>
          <a:lstStyle>
            <a:lvl1pPr marL="0" indent="0">
              <a:buNone/>
              <a:defRPr sz="2400" b="1">
                <a:solidFill>
                  <a:schemeClr val="accent1"/>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7" name="Date Placeholder 6"/>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153E17-4779-4030-9137-533ED93C6142}" type="slidenum">
              <a:rPr lang="en-US" smtClean="0"/>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lang="en-US" smtClean="0"/>
              <a:t>Click to edit Master title style</a:t>
            </a:r>
            <a:endParaRPr lang="en-US" dirty="0"/>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153E17-4779-4030-9137-533ED93C6142}" type="slidenum">
              <a:rPr lang="en-US" smtClean="0"/>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914400" y="5445825"/>
            <a:ext cx="7315200" cy="685800"/>
          </a:xfrm>
        </p:spPr>
        <p:txBody>
          <a:bodyPr/>
          <a:lstStyle>
            <a:lvl1pPr>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19153E17-4779-4030-9137-533ED93C6142}" type="slidenum">
              <a:rPr lang="en-US" smtClean="0"/>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p:nvSpPr>
        <p:spPr>
          <a:xfrm>
            <a:off x="68307" y="4648200"/>
            <a:ext cx="9004494" cy="4572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3" name="Rectangle 12"/>
          <p:cNvSpPr/>
          <p:nvPr/>
        </p:nvSpPr>
        <p:spPr>
          <a:xfrm>
            <a:off x="68307" y="4775605"/>
            <a:ext cx="9009858"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 name="Picture Placeholder 2"/>
          <p:cNvSpPr>
            <a:spLocks noGrp="1"/>
          </p:cNvSpPr>
          <p:nvPr>
            <p:ph type="pic" idx="1"/>
          </p:nvPr>
        </p:nvSpPr>
        <p:spPr>
          <a:xfrm>
            <a:off x="64008" y="73152"/>
            <a:ext cx="9006840" cy="4575048"/>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lang="en-US" noProof="1" smtClean="0"/>
              <a:t>Click to edit Master title style</a:t>
            </a:r>
            <a:endParaRPr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a:defRPr sz="1400">
                <a:solidFill>
                  <a:schemeClr val="tx2"/>
                </a:solidFill>
              </a:defRPr>
            </a:lvl1pPr>
          </a:lstStyle>
          <a:p>
            <a:fld id="{DAD8A2E7-5FDE-423E-9820-E237D09EA8D6}" type="datetimeFigureOut">
              <a:rPr lang="en-US" smtClean="0"/>
              <a:t>6/21/2014</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a:defRPr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a:defRPr sz="1400">
                <a:solidFill>
                  <a:srgbClr val="FFFFFF"/>
                </a:solidFill>
                <a:latin typeface="+mj-lt"/>
                <a:ea typeface="+mj-lt"/>
                <a:cs typeface="+mj-lt"/>
              </a:defRPr>
            </a:lvl1pPr>
          </a:lstStyle>
          <a:p>
            <a:fld id="{19153E17-4779-4030-9137-533ED93C6142}"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sz="18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cloudstate.edu/hied/documents/DissertationHandbook2014.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rlewing@stcloudstate.edu"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3.xml"/><Relationship Id="rId7" Type="http://schemas.openxmlformats.org/officeDocument/2006/relationships/slide" Target="slide1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7.xml"/></Relationships>
</file>

<file path=ppt/slides/_rels/slide3.xml.rels><?xml version="1.0" encoding="UTF-8" standalone="yes"?>
<Relationships xmlns="http://schemas.openxmlformats.org/package/2006/relationships"><Relationship Id="rId3" Type="http://schemas.openxmlformats.org/officeDocument/2006/relationships/hyperlink" Target="http://ies.ed.gov/" TargetMode="External"/><Relationship Id="rId2" Type="http://schemas.openxmlformats.org/officeDocument/2006/relationships/hyperlink" Target="http://eric.ed.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ric.ed.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lrts.stcloudstate.edu/libr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lrts.stcloudstate.edu/library/"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cloud.lib.mnscu.edu/subjects/databases.ph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Robin Ewing</a:t>
            </a:r>
          </a:p>
          <a:p>
            <a:r>
              <a:rPr lang="en-US" dirty="0" smtClean="0"/>
              <a:t>St. Cloud State University Library</a:t>
            </a:r>
            <a:endParaRPr lang="en-US" dirty="0"/>
          </a:p>
        </p:txBody>
      </p:sp>
      <p:sp>
        <p:nvSpPr>
          <p:cNvPr id="2" name="Title 1"/>
          <p:cNvSpPr>
            <a:spLocks noGrp="1"/>
          </p:cNvSpPr>
          <p:nvPr>
            <p:ph type="ctrTitle"/>
          </p:nvPr>
        </p:nvSpPr>
        <p:spPr/>
        <p:txBody>
          <a:bodyPr/>
          <a:lstStyle/>
          <a:p>
            <a:r>
              <a:rPr lang="en-US" dirty="0" smtClean="0"/>
              <a:t>Cited By Feature in ERIC</a:t>
            </a:r>
            <a:endParaRPr lang="en-US" dirty="0"/>
          </a:p>
        </p:txBody>
      </p:sp>
    </p:spTree>
    <p:extLst>
      <p:ext uri="{BB962C8B-B14F-4D97-AF65-F5344CB8AC3E}">
        <p14:creationId xmlns:p14="http://schemas.microsoft.com/office/powerpoint/2010/main" val="1533940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Off-campus </a:t>
            </a:r>
            <a:r>
              <a:rPr lang="en-US" dirty="0"/>
              <a:t>users, log in with your </a:t>
            </a:r>
            <a:r>
              <a:rPr lang="en-US" dirty="0" smtClean="0"/>
              <a:t>StarID and </a:t>
            </a:r>
            <a:r>
              <a:rPr lang="en-US" dirty="0"/>
              <a:t>password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05" y="2181381"/>
            <a:ext cx="8676190" cy="2495238"/>
          </a:xfrm>
          <a:prstGeom prst="rect">
            <a:avLst/>
          </a:prstGeom>
        </p:spPr>
      </p:pic>
    </p:spTree>
    <p:extLst>
      <p:ext uri="{BB962C8B-B14F-4D97-AF65-F5344CB8AC3E}">
        <p14:creationId xmlns:p14="http://schemas.microsoft.com/office/powerpoint/2010/main" val="884773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normAutofit/>
          </a:bodyPr>
          <a:lstStyle/>
          <a:p>
            <a:r>
              <a:rPr lang="en-US" dirty="0" smtClean="0"/>
              <a:t>ERIC Search Screen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411543"/>
            <a:ext cx="7010400" cy="5052347"/>
          </a:xfrm>
          <a:prstGeom prst="rect">
            <a:avLst/>
          </a:prstGeom>
        </p:spPr>
      </p:pic>
    </p:spTree>
    <p:extLst>
      <p:ext uri="{BB962C8B-B14F-4D97-AF65-F5344CB8AC3E}">
        <p14:creationId xmlns:p14="http://schemas.microsoft.com/office/powerpoint/2010/main" val="1339750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 found a great article, how do I find more?</a:t>
            </a:r>
          </a:p>
        </p:txBody>
      </p:sp>
      <p:sp>
        <p:nvSpPr>
          <p:cNvPr id="3" name="Content Placeholder 2"/>
          <p:cNvSpPr>
            <a:spLocks noGrp="1"/>
          </p:cNvSpPr>
          <p:nvPr>
            <p:ph sz="quarter" idx="1"/>
          </p:nvPr>
        </p:nvSpPr>
        <p:spPr/>
        <p:txBody>
          <a:bodyPr/>
          <a:lstStyle/>
          <a:p>
            <a:r>
              <a:rPr lang="en-US" dirty="0" smtClean="0"/>
              <a:t>My thesis discusses the affect principals have on school climate. I searched and found the following article.</a:t>
            </a:r>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276600"/>
            <a:ext cx="8670145" cy="2209800"/>
          </a:xfrm>
          <a:prstGeom prst="rect">
            <a:avLst/>
          </a:prstGeom>
        </p:spPr>
      </p:pic>
    </p:spTree>
    <p:extLst>
      <p:ext uri="{BB962C8B-B14F-4D97-AF65-F5344CB8AC3E}">
        <p14:creationId xmlns:p14="http://schemas.microsoft.com/office/powerpoint/2010/main" val="1549269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 found a great article, how do I find more?</a:t>
            </a:r>
          </a:p>
        </p:txBody>
      </p:sp>
      <p:sp>
        <p:nvSpPr>
          <p:cNvPr id="3" name="Content Placeholder 2"/>
          <p:cNvSpPr>
            <a:spLocks noGrp="1"/>
          </p:cNvSpPr>
          <p:nvPr>
            <p:ph sz="quarter" idx="1"/>
          </p:nvPr>
        </p:nvSpPr>
        <p:spPr/>
        <p:txBody>
          <a:bodyPr/>
          <a:lstStyle/>
          <a:p>
            <a:r>
              <a:rPr lang="en-US" dirty="0" smtClean="0"/>
              <a:t>I read the article and I want to find some of the research the author cites.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590800"/>
            <a:ext cx="6639479" cy="2849562"/>
          </a:xfrm>
          <a:prstGeom prst="rect">
            <a:avLst/>
          </a:prstGeom>
        </p:spPr>
      </p:pic>
    </p:spTree>
    <p:extLst>
      <p:ext uri="{BB962C8B-B14F-4D97-AF65-F5344CB8AC3E}">
        <p14:creationId xmlns:p14="http://schemas.microsoft.com/office/powerpoint/2010/main" val="3455744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backward in time</a:t>
            </a:r>
            <a:endParaRPr lang="en-US" dirty="0"/>
          </a:p>
        </p:txBody>
      </p:sp>
      <p:sp>
        <p:nvSpPr>
          <p:cNvPr id="3" name="Content Placeholder 2"/>
          <p:cNvSpPr>
            <a:spLocks noGrp="1"/>
          </p:cNvSpPr>
          <p:nvPr>
            <p:ph sz="quarter" idx="1"/>
          </p:nvPr>
        </p:nvSpPr>
        <p:spPr/>
        <p:txBody>
          <a:bodyPr/>
          <a:lstStyle/>
          <a:p>
            <a:r>
              <a:rPr lang="en-US" dirty="0" smtClean="0"/>
              <a:t>The article I want to find was published in 2010, which is two years before the first article I read.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743200"/>
            <a:ext cx="6746747" cy="2895600"/>
          </a:xfrm>
          <a:prstGeom prst="rect">
            <a:avLst/>
          </a:prstGeom>
        </p:spPr>
      </p:pic>
    </p:spTree>
    <p:extLst>
      <p:ext uri="{BB962C8B-B14F-4D97-AF65-F5344CB8AC3E}">
        <p14:creationId xmlns:p14="http://schemas.microsoft.com/office/powerpoint/2010/main" val="1030973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find new articles?</a:t>
            </a:r>
            <a:endParaRPr lang="en-US" dirty="0"/>
          </a:p>
        </p:txBody>
      </p:sp>
      <p:sp>
        <p:nvSpPr>
          <p:cNvPr id="3" name="Content Placeholder 2"/>
          <p:cNvSpPr>
            <a:spLocks noGrp="1"/>
          </p:cNvSpPr>
          <p:nvPr>
            <p:ph sz="quarter" idx="1"/>
          </p:nvPr>
        </p:nvSpPr>
        <p:spPr/>
        <p:txBody>
          <a:bodyPr/>
          <a:lstStyle/>
          <a:p>
            <a:r>
              <a:rPr lang="en-US" dirty="0" smtClean="0"/>
              <a:t>Go back to your search results in ERIC. Pro tip: Keep this tab open!</a:t>
            </a:r>
          </a:p>
          <a:p>
            <a:r>
              <a:rPr lang="en-US" dirty="0" smtClean="0"/>
              <a:t>Look at the entry for your original article.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276600"/>
            <a:ext cx="8305800" cy="2116938"/>
          </a:xfrm>
          <a:prstGeom prst="rect">
            <a:avLst/>
          </a:prstGeom>
        </p:spPr>
      </p:pic>
    </p:spTree>
    <p:extLst>
      <p:ext uri="{BB962C8B-B14F-4D97-AF65-F5344CB8AC3E}">
        <p14:creationId xmlns:p14="http://schemas.microsoft.com/office/powerpoint/2010/main" val="2329227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“Cited by”?</a:t>
            </a:r>
            <a:endParaRPr lang="en-US" dirty="0"/>
          </a:p>
        </p:txBody>
      </p:sp>
      <p:sp>
        <p:nvSpPr>
          <p:cNvPr id="3" name="Content Placeholder 2"/>
          <p:cNvSpPr>
            <a:spLocks noGrp="1"/>
          </p:cNvSpPr>
          <p:nvPr>
            <p:ph sz="quarter" idx="1"/>
          </p:nvPr>
        </p:nvSpPr>
        <p:spPr/>
        <p:txBody>
          <a:bodyPr/>
          <a:lstStyle/>
          <a:p>
            <a:r>
              <a:rPr lang="en-US" dirty="0" smtClean="0"/>
              <a:t>The “Cited by” link in ERIC provides a list of information sources that have cited the original article. </a:t>
            </a:r>
            <a:r>
              <a:rPr lang="en-US" dirty="0"/>
              <a:t> </a:t>
            </a:r>
            <a:r>
              <a:rPr lang="en-US" dirty="0" smtClean="0"/>
              <a:t>A higher number means more people have cited and is an indication that the original article has been read widely and considered important.</a:t>
            </a:r>
          </a:p>
          <a:p>
            <a:r>
              <a:rPr lang="en-US" dirty="0" smtClean="0"/>
              <a:t>Keep in mind that some time has to elapse for scholars to read the article and integrate it into their publications. You’re not likely to see many 2014 articles cited by anyone else yet.</a:t>
            </a:r>
            <a:endParaRPr lang="en-US" dirty="0"/>
          </a:p>
        </p:txBody>
      </p:sp>
    </p:spTree>
    <p:extLst>
      <p:ext uri="{BB962C8B-B14F-4D97-AF65-F5344CB8AC3E}">
        <p14:creationId xmlns:p14="http://schemas.microsoft.com/office/powerpoint/2010/main" val="1053749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forward in time</a:t>
            </a:r>
            <a:endParaRPr lang="en-US" dirty="0"/>
          </a:p>
        </p:txBody>
      </p:sp>
      <p:sp>
        <p:nvSpPr>
          <p:cNvPr id="3" name="Content Placeholder 2"/>
          <p:cNvSpPr>
            <a:spLocks noGrp="1"/>
          </p:cNvSpPr>
          <p:nvPr>
            <p:ph sz="quarter" idx="1"/>
          </p:nvPr>
        </p:nvSpPr>
        <p:spPr/>
        <p:txBody>
          <a:bodyPr/>
          <a:lstStyle/>
          <a:p>
            <a:r>
              <a:rPr lang="en-US" dirty="0" smtClean="0"/>
              <a:t>Select the “Cited by” link to get the citations that have used the first article.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438400"/>
            <a:ext cx="8001000" cy="3963496"/>
          </a:xfrm>
          <a:prstGeom prst="rect">
            <a:avLst/>
          </a:prstGeom>
        </p:spPr>
      </p:pic>
    </p:spTree>
    <p:extLst>
      <p:ext uri="{BB962C8B-B14F-4D97-AF65-F5344CB8AC3E}">
        <p14:creationId xmlns:p14="http://schemas.microsoft.com/office/powerpoint/2010/main" val="2607747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forward in time</a:t>
            </a:r>
            <a:endParaRPr lang="en-US" dirty="0"/>
          </a:p>
        </p:txBody>
      </p:sp>
      <p:sp>
        <p:nvSpPr>
          <p:cNvPr id="3" name="Content Placeholder 2"/>
          <p:cNvSpPr>
            <a:spLocks noGrp="1"/>
          </p:cNvSpPr>
          <p:nvPr>
            <p:ph sz="quarter" idx="1"/>
          </p:nvPr>
        </p:nvSpPr>
        <p:spPr/>
        <p:txBody>
          <a:bodyPr/>
          <a:lstStyle/>
          <a:p>
            <a:r>
              <a:rPr lang="en-US" dirty="0" smtClean="0"/>
              <a:t>In this example, most of the references in the “Cited by” list are for dissertations. This is not surprising. </a:t>
            </a:r>
          </a:p>
          <a:p>
            <a:r>
              <a:rPr lang="en-US" dirty="0"/>
              <a:t>Scholars completing their theses and dissertations are expected to be aware of and acknowledge the latest research on their topics. </a:t>
            </a:r>
          </a:p>
          <a:p>
            <a:r>
              <a:rPr lang="en-US" dirty="0" smtClean="0"/>
              <a:t>The </a:t>
            </a:r>
            <a:r>
              <a:rPr lang="en-US" dirty="0">
                <a:hlinkClick r:id="rId2"/>
              </a:rPr>
              <a:t>Doctoral Dissertation Handbook for Higher Education </a:t>
            </a:r>
            <a:r>
              <a:rPr lang="en-US" dirty="0" smtClean="0">
                <a:hlinkClick r:id="rId2"/>
              </a:rPr>
              <a:t>Administration</a:t>
            </a:r>
            <a:r>
              <a:rPr lang="en-US" dirty="0" smtClean="0"/>
              <a:t> states, “Sources </a:t>
            </a:r>
            <a:r>
              <a:rPr lang="en-US" dirty="0"/>
              <a:t>are of high </a:t>
            </a:r>
            <a:r>
              <a:rPr lang="en-US" dirty="0" smtClean="0"/>
              <a:t>research </a:t>
            </a:r>
            <a:r>
              <a:rPr lang="en-US" dirty="0"/>
              <a:t>quality and </a:t>
            </a:r>
            <a:r>
              <a:rPr lang="en-US" dirty="0" smtClean="0"/>
              <a:t>scholarly </a:t>
            </a:r>
            <a:r>
              <a:rPr lang="en-US" dirty="0"/>
              <a:t>nature; </a:t>
            </a:r>
            <a:r>
              <a:rPr lang="en-US" dirty="0" smtClean="0"/>
              <a:t>sources </a:t>
            </a:r>
            <a:r>
              <a:rPr lang="en-US" dirty="0"/>
              <a:t>include </a:t>
            </a:r>
            <a:r>
              <a:rPr lang="en-US" dirty="0" smtClean="0"/>
              <a:t>latest publications” (2014, p. 53</a:t>
            </a:r>
            <a:r>
              <a:rPr lang="en-US" dirty="0" smtClean="0"/>
              <a:t>).</a:t>
            </a:r>
            <a:endParaRPr lang="en-US" dirty="0" smtClean="0"/>
          </a:p>
        </p:txBody>
      </p:sp>
    </p:spTree>
    <p:extLst>
      <p:ext uri="{BB962C8B-B14F-4D97-AF65-F5344CB8AC3E}">
        <p14:creationId xmlns:p14="http://schemas.microsoft.com/office/powerpoint/2010/main" val="42373375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a:xfrm>
            <a:off x="722313" y="2547938"/>
            <a:ext cx="7772400" cy="3319462"/>
          </a:xfrm>
        </p:spPr>
        <p:txBody>
          <a:bodyPr>
            <a:normAutofit/>
          </a:bodyPr>
          <a:lstStyle/>
          <a:p>
            <a:r>
              <a:rPr lang="en-US" dirty="0" smtClean="0"/>
              <a:t>Please contact:</a:t>
            </a:r>
          </a:p>
          <a:p>
            <a:endParaRPr lang="en-US" dirty="0" smtClean="0"/>
          </a:p>
          <a:p>
            <a:r>
              <a:rPr lang="en-US" dirty="0" smtClean="0"/>
              <a:t>Robin Ewing, School of Education Liaison</a:t>
            </a:r>
          </a:p>
          <a:p>
            <a:r>
              <a:rPr lang="en-US" dirty="0" smtClean="0"/>
              <a:t>St. Cloud State University Library</a:t>
            </a:r>
          </a:p>
          <a:p>
            <a:r>
              <a:rPr lang="en-US" dirty="0" smtClean="0">
                <a:hlinkClick r:id="rId2"/>
              </a:rPr>
              <a:t>rlewing@stcloudstate.edu</a:t>
            </a:r>
            <a:endParaRPr lang="en-US" dirty="0" smtClean="0"/>
          </a:p>
          <a:p>
            <a:r>
              <a:rPr lang="en-US" dirty="0" smtClean="0"/>
              <a:t>(320) 308-2093</a:t>
            </a:r>
          </a:p>
          <a:p>
            <a:endParaRPr lang="en-US" dirty="0"/>
          </a:p>
        </p:txBody>
      </p:sp>
    </p:spTree>
    <p:extLst>
      <p:ext uri="{BB962C8B-B14F-4D97-AF65-F5344CB8AC3E}">
        <p14:creationId xmlns:p14="http://schemas.microsoft.com/office/powerpoint/2010/main" val="194517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a:t>
            </a:r>
            <a:r>
              <a:rPr lang="en-US" dirty="0" smtClean="0"/>
              <a:t>Contents*</a:t>
            </a:r>
            <a:endParaRPr lang="en-US" dirty="0"/>
          </a:p>
        </p:txBody>
      </p:sp>
      <p:sp>
        <p:nvSpPr>
          <p:cNvPr id="3" name="Content Placeholder 2"/>
          <p:cNvSpPr>
            <a:spLocks noGrp="1"/>
          </p:cNvSpPr>
          <p:nvPr>
            <p:ph sz="quarter" idx="1"/>
          </p:nvPr>
        </p:nvSpPr>
        <p:spPr/>
        <p:txBody>
          <a:bodyPr/>
          <a:lstStyle/>
          <a:p>
            <a:r>
              <a:rPr lang="en-US" dirty="0" smtClean="0">
                <a:hlinkClick r:id="rId3" action="ppaction://hlinksldjump"/>
              </a:rPr>
              <a:t>What is ERIC?</a:t>
            </a:r>
            <a:endParaRPr lang="en-US" dirty="0" smtClean="0"/>
          </a:p>
          <a:p>
            <a:r>
              <a:rPr lang="en-US" dirty="0" smtClean="0">
                <a:hlinkClick r:id="rId4" action="ppaction://hlinksldjump"/>
              </a:rPr>
              <a:t>How do I access ERIC?</a:t>
            </a:r>
            <a:endParaRPr lang="en-US" dirty="0" smtClean="0"/>
          </a:p>
          <a:p>
            <a:r>
              <a:rPr lang="en-US" dirty="0" smtClean="0">
                <a:hlinkClick r:id="rId5" action="ppaction://hlinksldjump"/>
              </a:rPr>
              <a:t>I found a great article, how do I find more?</a:t>
            </a:r>
            <a:endParaRPr lang="en-US" dirty="0" smtClean="0"/>
          </a:p>
          <a:p>
            <a:r>
              <a:rPr lang="en-US" dirty="0" smtClean="0">
                <a:hlinkClick r:id="rId6" action="ppaction://hlinksldjump"/>
              </a:rPr>
              <a:t>Going backward in </a:t>
            </a:r>
            <a:r>
              <a:rPr lang="en-US" dirty="0" smtClean="0">
                <a:hlinkClick r:id="rId6" action="ppaction://hlinksldjump"/>
              </a:rPr>
              <a:t>time</a:t>
            </a:r>
            <a:endParaRPr lang="en-US" dirty="0" smtClean="0"/>
          </a:p>
          <a:p>
            <a:r>
              <a:rPr lang="en-US" dirty="0" smtClean="0">
                <a:hlinkClick r:id="rId7" action="ppaction://hlinksldjump"/>
              </a:rPr>
              <a:t>How do I find new articles?</a:t>
            </a:r>
            <a:endParaRPr lang="en-US" dirty="0" smtClean="0"/>
          </a:p>
          <a:p>
            <a:r>
              <a:rPr lang="en-US" dirty="0" smtClean="0">
                <a:hlinkClick r:id="rId8" action="ppaction://hlinksldjump"/>
              </a:rPr>
              <a:t>What is “Cited by”?</a:t>
            </a:r>
            <a:endParaRPr lang="en-US" dirty="0" smtClean="0"/>
          </a:p>
          <a:p>
            <a:r>
              <a:rPr lang="en-US" dirty="0" smtClean="0">
                <a:hlinkClick r:id="rId9" action="ppaction://hlinksldjump"/>
              </a:rPr>
              <a:t>Going forward in </a:t>
            </a:r>
            <a:r>
              <a:rPr lang="en-US" dirty="0" smtClean="0">
                <a:hlinkClick r:id="rId9" action="ppaction://hlinksldjump"/>
              </a:rPr>
              <a:t>time</a:t>
            </a:r>
            <a:endParaRPr lang="en-US" dirty="0" smtClean="0"/>
          </a:p>
        </p:txBody>
      </p:sp>
      <p:sp>
        <p:nvSpPr>
          <p:cNvPr id="4" name="Footer Placeholder 3"/>
          <p:cNvSpPr>
            <a:spLocks noGrp="1"/>
          </p:cNvSpPr>
          <p:nvPr>
            <p:ph type="ftr" sz="quarter" idx="11"/>
          </p:nvPr>
        </p:nvSpPr>
        <p:spPr>
          <a:xfrm>
            <a:off x="914400" y="6019800"/>
            <a:ext cx="6019800" cy="457200"/>
          </a:xfrm>
        </p:spPr>
        <p:txBody>
          <a:bodyPr/>
          <a:lstStyle/>
          <a:p>
            <a:r>
              <a:rPr lang="en-US" sz="1800" b="1" dirty="0" smtClean="0"/>
              <a:t>*Skip to the section you need by clicking the link for it.</a:t>
            </a:r>
            <a:endParaRPr lang="en-US" sz="1800" b="1" dirty="0"/>
          </a:p>
        </p:txBody>
      </p:sp>
    </p:spTree>
    <p:extLst>
      <p:ext uri="{BB962C8B-B14F-4D97-AF65-F5344CB8AC3E}">
        <p14:creationId xmlns:p14="http://schemas.microsoft.com/office/powerpoint/2010/main" val="4179851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ERIC?</a:t>
            </a:r>
            <a:endParaRPr lang="en-US" dirty="0"/>
          </a:p>
        </p:txBody>
      </p:sp>
      <p:sp>
        <p:nvSpPr>
          <p:cNvPr id="3" name="Content Placeholder 2"/>
          <p:cNvSpPr>
            <a:spLocks noGrp="1"/>
          </p:cNvSpPr>
          <p:nvPr>
            <p:ph sz="quarter" idx="1"/>
          </p:nvPr>
        </p:nvSpPr>
        <p:spPr/>
        <p:txBody>
          <a:bodyPr/>
          <a:lstStyle/>
          <a:p>
            <a:r>
              <a:rPr lang="en-US" dirty="0"/>
              <a:t>The </a:t>
            </a:r>
            <a:r>
              <a:rPr lang="en-US" dirty="0">
                <a:hlinkClick r:id="rId2"/>
              </a:rPr>
              <a:t>Education Resources Information Center</a:t>
            </a:r>
            <a:r>
              <a:rPr lang="en-US" dirty="0"/>
              <a:t>, better known as ERIC, is the primary database supporting research in all areas of education, including psychology, administration, and library science. The content in ERIC is compiled by the </a:t>
            </a:r>
            <a:r>
              <a:rPr lang="en-US" dirty="0">
                <a:hlinkClick r:id="rId3"/>
              </a:rPr>
              <a:t>Institute of Education Sciences</a:t>
            </a:r>
            <a:r>
              <a:rPr lang="en-US" dirty="0"/>
              <a:t> (IES) of the U.S. Department of Education</a:t>
            </a:r>
            <a:r>
              <a:rPr lang="en-US" dirty="0" smtClean="0"/>
              <a:t>. While not the only resource for research articles on education topics, ERIC is </a:t>
            </a:r>
            <a:r>
              <a:rPr lang="en-US" i="1" dirty="0" smtClean="0"/>
              <a:t>the</a:t>
            </a:r>
            <a:r>
              <a:rPr lang="en-US" dirty="0" smtClean="0"/>
              <a:t> place to start.</a:t>
            </a:r>
            <a:endParaRPr lang="en-US" dirty="0"/>
          </a:p>
        </p:txBody>
      </p:sp>
    </p:spTree>
    <p:extLst>
      <p:ext uri="{BB962C8B-B14F-4D97-AF65-F5344CB8AC3E}">
        <p14:creationId xmlns:p14="http://schemas.microsoft.com/office/powerpoint/2010/main" val="3788059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ERIC?</a:t>
            </a:r>
            <a:endParaRPr lang="en-US" dirty="0"/>
          </a:p>
        </p:txBody>
      </p:sp>
      <p:sp>
        <p:nvSpPr>
          <p:cNvPr id="3" name="Content Placeholder 2"/>
          <p:cNvSpPr>
            <a:spLocks noGrp="1"/>
          </p:cNvSpPr>
          <p:nvPr>
            <p:ph sz="quarter" idx="1"/>
          </p:nvPr>
        </p:nvSpPr>
        <p:spPr/>
        <p:txBody>
          <a:bodyPr/>
          <a:lstStyle/>
          <a:p>
            <a:r>
              <a:rPr lang="en-US" dirty="0"/>
              <a:t>While you can access ERIC online at </a:t>
            </a:r>
            <a:r>
              <a:rPr lang="en-US" u="sng" dirty="0">
                <a:hlinkClick r:id="rId2"/>
              </a:rPr>
              <a:t>http://www.eric.ed.gov/</a:t>
            </a:r>
            <a:r>
              <a:rPr lang="en-US" dirty="0"/>
              <a:t>, the </a:t>
            </a:r>
            <a:r>
              <a:rPr lang="en-US" dirty="0" smtClean="0"/>
              <a:t>SCSU </a:t>
            </a:r>
            <a:r>
              <a:rPr lang="en-US" dirty="0"/>
              <a:t>library provides access to ERIC through ProQuest. We pay for this version because it gives researchers (That’s you!) better access to information and includes FindIt, our tool for helping you find the full-text of articles.</a:t>
            </a:r>
          </a:p>
        </p:txBody>
      </p:sp>
    </p:spTree>
    <p:extLst>
      <p:ext uri="{BB962C8B-B14F-4D97-AF65-F5344CB8AC3E}">
        <p14:creationId xmlns:p14="http://schemas.microsoft.com/office/powerpoint/2010/main" val="2940693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access ERIC?</a:t>
            </a:r>
            <a:endParaRPr lang="en-US" dirty="0"/>
          </a:p>
        </p:txBody>
      </p:sp>
      <p:sp>
        <p:nvSpPr>
          <p:cNvPr id="3" name="Content Placeholder 2"/>
          <p:cNvSpPr>
            <a:spLocks noGrp="1"/>
          </p:cNvSpPr>
          <p:nvPr>
            <p:ph sz="quarter" idx="1"/>
          </p:nvPr>
        </p:nvSpPr>
        <p:spPr/>
        <p:txBody>
          <a:bodyPr/>
          <a:lstStyle/>
          <a:p>
            <a:r>
              <a:rPr lang="en-US" dirty="0" smtClean="0"/>
              <a:t>Go to the SCSU Library’s homepage at </a:t>
            </a:r>
            <a:r>
              <a:rPr lang="en-US" dirty="0">
                <a:hlinkClick r:id="rId2"/>
              </a:rPr>
              <a:t>http://lrts.stcloudstate.edu/library</a:t>
            </a:r>
            <a:r>
              <a:rPr lang="en-US" dirty="0" smtClean="0">
                <a:hlinkClick r:id="rId2"/>
              </a:rPr>
              <a:t>/</a:t>
            </a:r>
            <a:endParaRPr lang="en-US" dirty="0" smtClean="0"/>
          </a:p>
          <a:p>
            <a:r>
              <a:rPr lang="en-US" dirty="0" smtClean="0"/>
              <a:t>Select the Databases A-Z link</a:t>
            </a:r>
          </a:p>
          <a:p>
            <a:r>
              <a:rPr lang="en-US" dirty="0" smtClean="0"/>
              <a:t>Select ERIC from the list</a:t>
            </a:r>
          </a:p>
          <a:p>
            <a:r>
              <a:rPr lang="en-US" dirty="0" smtClean="0"/>
              <a:t>If you are off-campus, you will be asked to log in with your StarID and password</a:t>
            </a:r>
          </a:p>
          <a:p>
            <a:r>
              <a:rPr lang="en-US" dirty="0" smtClean="0"/>
              <a:t>You are now ready to search in ERIC</a:t>
            </a:r>
          </a:p>
          <a:p>
            <a:pPr marL="514350" indent="-514350">
              <a:buFont typeface="+mj-lt"/>
              <a:buAutoNum type="arabicPeriod"/>
            </a:pPr>
            <a:endParaRPr lang="en-US" dirty="0"/>
          </a:p>
        </p:txBody>
      </p:sp>
    </p:spTree>
    <p:extLst>
      <p:ext uri="{BB962C8B-B14F-4D97-AF65-F5344CB8AC3E}">
        <p14:creationId xmlns:p14="http://schemas.microsoft.com/office/powerpoint/2010/main" val="1435746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t>Go </a:t>
            </a:r>
            <a:r>
              <a:rPr lang="en-US" dirty="0"/>
              <a:t>to the SCSU Library’s homepage at </a:t>
            </a:r>
            <a:r>
              <a:rPr lang="en-US" dirty="0">
                <a:hlinkClick r:id="rId2"/>
              </a:rPr>
              <a:t>http://lrts.stcloudstate.edu/library/</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362" y="1768158"/>
            <a:ext cx="8698048" cy="3946842"/>
          </a:xfrm>
          <a:prstGeom prst="rect">
            <a:avLst/>
          </a:prstGeom>
        </p:spPr>
      </p:pic>
    </p:spTree>
    <p:extLst>
      <p:ext uri="{BB962C8B-B14F-4D97-AF65-F5344CB8AC3E}">
        <p14:creationId xmlns:p14="http://schemas.microsoft.com/office/powerpoint/2010/main" val="3110714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Select the Databases A-Z link</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571" y="2038524"/>
            <a:ext cx="6942857" cy="2780952"/>
          </a:xfrm>
          <a:prstGeom prst="rect">
            <a:avLst/>
          </a:prstGeom>
        </p:spPr>
      </p:pic>
    </p:spTree>
    <p:extLst>
      <p:ext uri="{BB962C8B-B14F-4D97-AF65-F5344CB8AC3E}">
        <p14:creationId xmlns:p14="http://schemas.microsoft.com/office/powerpoint/2010/main" val="1614979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 A-Z</a:t>
            </a:r>
            <a:endParaRPr lang="en-US" dirty="0"/>
          </a:p>
        </p:txBody>
      </p:sp>
      <p:sp>
        <p:nvSpPr>
          <p:cNvPr id="3" name="Content Placeholder 2"/>
          <p:cNvSpPr>
            <a:spLocks noGrp="1"/>
          </p:cNvSpPr>
          <p:nvPr>
            <p:ph sz="quarter" idx="1"/>
          </p:nvPr>
        </p:nvSpPr>
        <p:spPr/>
        <p:txBody>
          <a:bodyPr/>
          <a:lstStyle/>
          <a:p>
            <a:r>
              <a:rPr lang="en-US" dirty="0" smtClean="0"/>
              <a:t>The </a:t>
            </a:r>
            <a:r>
              <a:rPr lang="en-US" dirty="0" smtClean="0">
                <a:hlinkClick r:id="rId2"/>
              </a:rPr>
              <a:t>Databases A-Z</a:t>
            </a:r>
            <a:r>
              <a:rPr lang="en-US" dirty="0" smtClean="0"/>
              <a:t> page lists all of the databases that SCSU provides for students. </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514601"/>
            <a:ext cx="8229600" cy="3528026"/>
          </a:xfrm>
          <a:prstGeom prst="rect">
            <a:avLst/>
          </a:prstGeom>
        </p:spPr>
      </p:pic>
    </p:spTree>
    <p:extLst>
      <p:ext uri="{BB962C8B-B14F-4D97-AF65-F5344CB8AC3E}">
        <p14:creationId xmlns:p14="http://schemas.microsoft.com/office/powerpoint/2010/main" val="1388019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Select </a:t>
            </a:r>
            <a:r>
              <a:rPr lang="en-US" dirty="0"/>
              <a:t>ERIC from the </a:t>
            </a:r>
            <a:r>
              <a:rPr lang="en-US" dirty="0" smtClean="0"/>
              <a:t>list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991" y="2590800"/>
            <a:ext cx="8134329" cy="1547734"/>
          </a:xfrm>
          <a:prstGeom prst="rect">
            <a:avLst/>
          </a:prstGeom>
        </p:spPr>
      </p:pic>
    </p:spTree>
    <p:extLst>
      <p:ext uri="{BB962C8B-B14F-4D97-AF65-F5344CB8AC3E}">
        <p14:creationId xmlns:p14="http://schemas.microsoft.com/office/powerpoint/2010/main" val="1628115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6">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110000" t="250000" r="110000" b="40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110000" t="250000" r="110000" b="40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722</TotalTime>
  <Words>646</Words>
  <Application>Microsoft Office PowerPoint</Application>
  <PresentationFormat>On-screen Show (4:3)</PresentationFormat>
  <Paragraphs>55</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Corbel</vt:lpstr>
      <vt:lpstr>Wingdings 2</vt:lpstr>
      <vt:lpstr>Theme6</vt:lpstr>
      <vt:lpstr>Cited By Feature in ERIC</vt:lpstr>
      <vt:lpstr>Table of Contents*</vt:lpstr>
      <vt:lpstr>What is ERIC?</vt:lpstr>
      <vt:lpstr>What is ERIC?</vt:lpstr>
      <vt:lpstr>How do I access ERIC?</vt:lpstr>
      <vt:lpstr>Go to the SCSU Library’s homepage at http://lrts.stcloudstate.edu/library/</vt:lpstr>
      <vt:lpstr>Select the Databases A-Z link</vt:lpstr>
      <vt:lpstr>Databases A-Z</vt:lpstr>
      <vt:lpstr>Select ERIC from the list</vt:lpstr>
      <vt:lpstr>Off-campus users, log in with your StarID and password</vt:lpstr>
      <vt:lpstr>ERIC Search Screen</vt:lpstr>
      <vt:lpstr>I found a great article, how do I find more?</vt:lpstr>
      <vt:lpstr>I found a great article, how do I find more?</vt:lpstr>
      <vt:lpstr>Going backward in time</vt:lpstr>
      <vt:lpstr>How do I find new articles?</vt:lpstr>
      <vt:lpstr>What is “Cited by”?</vt:lpstr>
      <vt:lpstr>Going forward in time</vt:lpstr>
      <vt:lpstr>Going forward in time</vt:lpstr>
      <vt:lpstr>Questions?</vt:lpstr>
    </vt:vector>
  </TitlesOfParts>
  <Company>St. Cloud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Your ERIC Search: Descriptors</dc:title>
  <dc:creator>rlewing</dc:creator>
  <cp:lastModifiedBy>Robin</cp:lastModifiedBy>
  <cp:revision>50</cp:revision>
  <cp:lastPrinted>2014-06-21T16:19:39Z</cp:lastPrinted>
  <dcterms:created xsi:type="dcterms:W3CDTF">2012-07-24T17:29:42Z</dcterms:created>
  <dcterms:modified xsi:type="dcterms:W3CDTF">2014-06-21T18:05:32Z</dcterms:modified>
</cp:coreProperties>
</file>